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3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3/24/2021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3/24/2021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3/24/2021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3/24/2021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3/24/2021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fabric, table, red, covered&#10;&#10;Description automatically generated">
            <a:extLst>
              <a:ext uri="{FF2B5EF4-FFF2-40B4-BE49-F238E27FC236}">
                <a16:creationId xmlns:a16="http://schemas.microsoft.com/office/drawing/2014/main" id="{6D3BA21E-E6C8-4E14-8E53-C5DF567E9D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084" y="10"/>
            <a:ext cx="12191979" cy="6857990"/>
          </a:xfrm>
          <a:prstGeom prst="rect">
            <a:avLst/>
          </a:prstGeom>
        </p:spPr>
      </p:pic>
      <p:sp>
        <p:nvSpPr>
          <p:cNvPr id="64" name="Rectangle 59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65" name="Rectangle 61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055" y="2350017"/>
            <a:ext cx="4775075" cy="1630906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</a:rPr>
              <a:t>Charming chocolate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055" y="3990546"/>
            <a:ext cx="4775075" cy="559656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By Evie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19/3/2021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6931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91538" y="603504"/>
            <a:ext cx="3130486" cy="164592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dirty="0" smtClean="0"/>
              <a:t>Basic chocolate facts </a:t>
            </a:r>
            <a:endParaRPr lang="en-GB" dirty="0"/>
          </a:p>
        </p:txBody>
      </p:sp>
      <p:pic>
        <p:nvPicPr>
          <p:cNvPr id="7" name="Picture Placeholder 6" descr="Cocoa Farming: cocoa farm | World Agroforestry Centre | Flickr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02" r="21102"/>
          <a:stretch>
            <a:fillRect/>
          </a:stretch>
        </p:blipFill>
        <p:spPr>
          <a:xfrm>
            <a:off x="8491538" y="2249488"/>
            <a:ext cx="3130550" cy="406241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0" y="792480"/>
            <a:ext cx="8339329" cy="6832216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The popularity of people who either love like or adore chocolate is 81.7% of the world,  Germany and England eat 50% of the worlds chocolate.</a:t>
            </a:r>
          </a:p>
          <a:p>
            <a:r>
              <a:rPr lang="en-GB" dirty="0" smtClean="0"/>
              <a:t>Cocoa beans grow inside fruits and the fruits grow on trees.  There are millions of massive cocoa farms in </a:t>
            </a:r>
            <a:r>
              <a:rPr lang="en-GB" dirty="0" smtClean="0"/>
              <a:t>Western </a:t>
            </a:r>
            <a:r>
              <a:rPr lang="en-GB" dirty="0" smtClean="0"/>
              <a:t>Africa that are anchors of land. The first </a:t>
            </a:r>
            <a:r>
              <a:rPr lang="en-GB" dirty="0" smtClean="0"/>
              <a:t>chocolate </a:t>
            </a:r>
            <a:r>
              <a:rPr lang="en-GB" dirty="0" smtClean="0"/>
              <a:t>bar came from England and they made hot coco first in ancient </a:t>
            </a:r>
            <a:r>
              <a:rPr lang="en-GB" dirty="0"/>
              <a:t>M</a:t>
            </a:r>
            <a:r>
              <a:rPr lang="en-GB" dirty="0" smtClean="0"/>
              <a:t>exico and with the Aztecs. </a:t>
            </a:r>
          </a:p>
        </p:txBody>
      </p:sp>
      <p:pic>
        <p:nvPicPr>
          <p:cNvPr id="8" name="Picture 7" descr="Cocoa Farming: Mars cocoa clinic nursery. | World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728" y="2928620"/>
            <a:ext cx="4511040" cy="338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10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62814" y="0"/>
            <a:ext cx="4892040" cy="99974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sz="3600" dirty="0" smtClean="0"/>
              <a:t>Fun and fab facts</a:t>
            </a:r>
            <a:endParaRPr lang="en-GB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7408" y="1792224"/>
            <a:ext cx="6778752" cy="4767072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M&amp;M’s were invented between the 1930’s – 1940’s so that world war 2 soldiers could enjoy chocolate without it melting against there warm body heat.</a:t>
            </a:r>
          </a:p>
          <a:p>
            <a:endParaRPr lang="en-GB" dirty="0"/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White chocolate is not actually a chocolate because it has no cocoa solids and only cocoa butter and in order to make chocolate you need at least both of the cocoa products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An average human will eat 11 kg of chocolate a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melting point of chocolate is 30</a:t>
            </a:r>
            <a:r>
              <a:rPr lang="en-GB" dirty="0" smtClean="0">
                <a:latin typeface="+mj-lt"/>
                <a:cs typeface="Times New Roman" panose="02020603050405020304" pitchFamily="18" charset="0"/>
              </a:rPr>
              <a:t>℃ -32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+mj-lt"/>
            </a:endParaRPr>
          </a:p>
        </p:txBody>
      </p:sp>
      <p:pic>
        <p:nvPicPr>
          <p:cNvPr id="5" name="Picture 4" descr="M And M, Sweetness, Delicious, M M'S, multi colored, large ...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592" y="522507"/>
            <a:ext cx="3048000" cy="2539434"/>
          </a:xfrm>
          <a:prstGeom prst="rect">
            <a:avLst/>
          </a:prstGeom>
        </p:spPr>
      </p:pic>
      <p:pic>
        <p:nvPicPr>
          <p:cNvPr id="7" name="Picture 6" descr="LBM | La Baguette Magique * lifestyle with attitude: A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88" y="3260788"/>
            <a:ext cx="3283458" cy="270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20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8199" y="609600"/>
            <a:ext cx="3161963" cy="164592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dirty="0" smtClean="0"/>
              <a:t>Fruits and trees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Chocolate is made from cocoa beans and these rich wonderful beans are grown on the inside of fruits and the fruits that hold the chocolate beans grow </a:t>
            </a:r>
            <a:r>
              <a:rPr lang="en-GB" dirty="0" smtClean="0"/>
              <a:t>on </a:t>
            </a:r>
            <a:r>
              <a:rPr lang="en-GB" dirty="0" smtClean="0"/>
              <a:t>trees. There are about 20-40beans in each cocoa fruit and it takes 900 cocoa beans to create 1kilo of chocolate 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The trees grow on farms which the farmers look after, but even though they do a great job maintaining the trees they often don’t get well paid </a:t>
            </a:r>
            <a:endParaRPr lang="en-GB" dirty="0"/>
          </a:p>
        </p:txBody>
      </p:sp>
      <p:pic>
        <p:nvPicPr>
          <p:cNvPr id="8" name="Picture 7" descr="How to Make Chocolate : Human N Health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633" y="2847704"/>
            <a:ext cx="2681096" cy="2446534"/>
          </a:xfrm>
          <a:prstGeom prst="rect">
            <a:avLst/>
          </a:prstGeom>
        </p:spPr>
      </p:pic>
      <p:pic>
        <p:nvPicPr>
          <p:cNvPr id="9" name="Picture 8" descr="Cocoa Beans | dliban | Flickr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664" y="4294823"/>
            <a:ext cx="4932862" cy="2184354"/>
          </a:xfrm>
          <a:prstGeom prst="rect">
            <a:avLst/>
          </a:prstGeom>
        </p:spPr>
      </p:pic>
      <p:pic>
        <p:nvPicPr>
          <p:cNvPr id="10" name="Picture 9" descr="Easy Way (A Blog For Children): November 201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35" y="4294823"/>
            <a:ext cx="1463822" cy="219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68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66800" y="418012"/>
            <a:ext cx="10058400" cy="992778"/>
          </a:xfrm>
        </p:spPr>
        <p:txBody>
          <a:bodyPr/>
          <a:lstStyle/>
          <a:p>
            <a:r>
              <a:rPr lang="en-GB" dirty="0" smtClean="0"/>
              <a:t>                      fabulous photo farm</a:t>
            </a:r>
            <a:endParaRPr lang="en-GB" dirty="0"/>
          </a:p>
        </p:txBody>
      </p:sp>
      <p:pic>
        <p:nvPicPr>
          <p:cNvPr id="8" name="Content Placeholder 7" descr="Six reasons behind our love of chocolate | Pursuit by The ...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52" y="1514699"/>
            <a:ext cx="2284376" cy="1516088"/>
          </a:xfrm>
        </p:spPr>
      </p:pic>
      <p:pic>
        <p:nvPicPr>
          <p:cNvPr id="9" name="Content Placeholder 8" descr="Aztec Calandar Sun Stone | Flickr - Photo Sharing!"/>
          <p:cNvPicPr>
            <a:picLocks noGrp="1" noChangeAspect="1"/>
          </p:cNvPicPr>
          <p:nvPr>
            <p:ph sz="half" idx="2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68" y="4001590"/>
            <a:ext cx="2284376" cy="1598030"/>
          </a:xfrm>
        </p:spPr>
      </p:pic>
      <p:sp>
        <p:nvSpPr>
          <p:cNvPr id="10" name="TextBox 9"/>
          <p:cNvSpPr txBox="1"/>
          <p:nvPr/>
        </p:nvSpPr>
        <p:spPr>
          <a:xfrm>
            <a:off x="5179423" y="25146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1" name="Picture 10" descr="Mexique Ancien - Ancient Mexico - México Antigu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513" y="1560612"/>
            <a:ext cx="1991004" cy="3263941"/>
          </a:xfrm>
          <a:prstGeom prst="rect">
            <a:avLst/>
          </a:prstGeom>
        </p:spPr>
      </p:pic>
      <p:pic>
        <p:nvPicPr>
          <p:cNvPr id="15" name="Picture 14" descr="Squares of milk chocolate from a candy bar - Free Stock Image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251" y="1560612"/>
            <a:ext cx="4278085" cy="1516089"/>
          </a:xfrm>
          <a:prstGeom prst="rect">
            <a:avLst/>
          </a:prstGeom>
        </p:spPr>
      </p:pic>
      <p:pic>
        <p:nvPicPr>
          <p:cNvPr id="16" name="Picture 15" descr="Hot chocolate | Royalty free photo - 425511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071" y="1560612"/>
            <a:ext cx="2074186" cy="3263941"/>
          </a:xfrm>
          <a:prstGeom prst="rect">
            <a:avLst/>
          </a:prstGeom>
        </p:spPr>
      </p:pic>
      <p:pic>
        <p:nvPicPr>
          <p:cNvPr id="17" name="Picture 16" descr="lemonpi » The Christmas contender. White chocolate lamingtons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398" y="4278085"/>
            <a:ext cx="1702527" cy="159803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57713" y="5691449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Aztects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1775" y="3076701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Cocoa tree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11570" y="4824753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Ancient </a:t>
            </a:r>
            <a:r>
              <a:rPr lang="en-US" dirty="0"/>
              <a:t>M</a:t>
            </a:r>
            <a:r>
              <a:rPr lang="en-US" dirty="0" smtClean="0"/>
              <a:t>exico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7332" y="3246121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Chocolate bar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08223" y="4686253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White chocolate ice cream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64932" y="4892433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Hot coco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88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881450" y="0"/>
            <a:ext cx="5682343" cy="1502229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Quiz!  QUIZ! Quiz! QUIZ!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4989" y="1600200"/>
            <a:ext cx="62636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 did hot chocolate come from?</a:t>
            </a:r>
          </a:p>
          <a:p>
            <a:pPr marL="342900" indent="-342900">
              <a:buFont typeface="+mj-lt"/>
              <a:buAutoNum type="arabicPeriod"/>
            </a:pPr>
            <a:endParaRPr lang="en-US" sz="18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Why did they use M&amp;MS in world war 1?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Where does most cocoa grow?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Why is white chocolate not real chocolate?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How many beans are in each cocoa fruit?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Is there A)15.5m B)200k C)150k cocoa farms in Africa</a:t>
            </a:r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03126" y="1600200"/>
            <a:ext cx="568887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Aztects</a:t>
            </a:r>
            <a:endParaRPr lang="en-US" sz="18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 the chocolate didn’t melt against body heat</a:t>
            </a:r>
          </a:p>
          <a:p>
            <a:endParaRPr lang="en-US" dirty="0"/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 western African farms</a:t>
            </a:r>
          </a:p>
          <a:p>
            <a:endParaRPr lang="en-US" dirty="0"/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Because it is only cocoa butter</a:t>
            </a:r>
          </a:p>
          <a:p>
            <a:endParaRPr lang="en-US" dirty="0"/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20-40</a:t>
            </a:r>
          </a:p>
          <a:p>
            <a:endParaRPr lang="en-US" dirty="0"/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15.5m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104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38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E462D"/>
      </a:accent1>
      <a:accent2>
        <a:srgbClr val="595A85"/>
      </a:accent2>
      <a:accent3>
        <a:srgbClr val="8D6F5B"/>
      </a:accent3>
      <a:accent4>
        <a:srgbClr val="FABD2F"/>
      </a:accent4>
      <a:accent5>
        <a:srgbClr val="AF8073"/>
      </a:accent5>
      <a:accent6>
        <a:srgbClr val="787880"/>
      </a:accent6>
      <a:hlink>
        <a:srgbClr val="CC8D00"/>
      </a:hlink>
      <a:folHlink>
        <a:srgbClr val="82829E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NE.pptx" id="{5330A5D3-B581-4B4A-9313-9275B6EF2E52}" vid="{516C64E9-C0AA-46DA-9991-9C0EC881A8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Floral flourish</Template>
  <TotalTime>0</TotalTime>
  <Words>349</Words>
  <Application>Microsoft Office PowerPoint</Application>
  <PresentationFormat>Widescreen</PresentationFormat>
  <Paragraphs>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Avenir Next LT Pro</vt:lpstr>
      <vt:lpstr>Avenir Next LT Pro Light</vt:lpstr>
      <vt:lpstr>Garamond</vt:lpstr>
      <vt:lpstr>Times New Roman</vt:lpstr>
      <vt:lpstr>SavonVTI</vt:lpstr>
      <vt:lpstr>Charming chocolate</vt:lpstr>
      <vt:lpstr>Basic chocolate facts </vt:lpstr>
      <vt:lpstr>Fun and fab facts</vt:lpstr>
      <vt:lpstr>Fruits and trees</vt:lpstr>
      <vt:lpstr>                      fabulous photo farm</vt:lpstr>
      <vt:lpstr>Quiz!  QUIZ! Quiz! QUIZ!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2021-03-19T14:07:26Z</dcterms:created>
  <dcterms:modified xsi:type="dcterms:W3CDTF">2021-03-24T14:13:05Z</dcterms:modified>
</cp:coreProperties>
</file>