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897" r:id="rId4"/>
  </p:sldMasterIdLst>
  <p:notesMasterIdLst>
    <p:notesMasterId r:id="rId16"/>
  </p:notesMasterIdLst>
  <p:handoutMasterIdLst>
    <p:handoutMasterId r:id="rId17"/>
  </p:handoutMasterIdLst>
  <p:sldIdLst>
    <p:sldId id="258" r:id="rId5"/>
    <p:sldId id="335" r:id="rId6"/>
    <p:sldId id="336" r:id="rId7"/>
    <p:sldId id="337" r:id="rId8"/>
    <p:sldId id="338" r:id="rId9"/>
    <p:sldId id="339" r:id="rId10"/>
    <p:sldId id="343" r:id="rId11"/>
    <p:sldId id="340" r:id="rId12"/>
    <p:sldId id="341" r:id="rId13"/>
    <p:sldId id="344" r:id="rId14"/>
    <p:sldId id="342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1442" autoAdjust="0"/>
    <p:restoredTop sz="94660"/>
  </p:normalViewPr>
  <p:slideViewPr>
    <p:cSldViewPr snapToGrid="0">
      <p:cViewPr varScale="1">
        <p:scale>
          <a:sx n="74" d="100"/>
          <a:sy n="74" d="100"/>
        </p:scale>
        <p:origin x="-1044" y="-1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0" d="100"/>
          <a:sy n="60" d="100"/>
        </p:scale>
        <p:origin x="893" y="3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654ACDB4-642F-4F82-9C8D-2DC384BF8F2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9ABB06E6-7341-4F07-8285-8B35565B99C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CC4456-0E88-4EB2-8FDA-8240F984B54A}" type="datetimeFigureOut">
              <a:rPr lang="en-US" smtClean="0"/>
              <a:t>3/24/2021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F2C88C94-6E7C-4506-82BE-23DAD04DCE1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5A5C082-911A-46EA-8DF6-A63F9F9E0A6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3086C9-2826-46AE-BD8E-F12CB3F9C8B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59103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5E9994-CBF9-4364-B2D1-761774B9F53C}" type="datetimeFigureOut">
              <a:rPr lang="en-US" smtClean="0"/>
              <a:t>3/24/2021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AD0BC5-116C-42CF-8B28-245F66D506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98189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E62B5-0727-4FE1-B35D-4CC400F0421B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4822601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29E9A-D780-446F-844A-BE267EEAD3AE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2392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7C910-909F-4D24-AD23-A62C7BD67FC7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5319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83216-DF3C-46DB-A40A-96FF3C606000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5501512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720A9-03EA-4B84-88A6-300F0BD51786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616268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7BD0E-0FCD-4324-A628-FDB0CB3327DA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1144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2EC9E-8B9A-41EE-9BA7-24325F3A2FA7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180836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4F5E6-D73A-4AD2-857F-AF5620C48E9C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7260945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6E721-8DEF-49EB-A280-ECA7ED0AF9E9}" type="datetime1">
              <a:rPr lang="en-US" smtClean="0"/>
              <a:t>3/24/2021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838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7E68-D1AB-47D2-8C40-7F44C00C5B87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959117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7E68-D1AB-47D2-8C40-7F44C00C5B87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07278791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7E68-D1AB-47D2-8C40-7F44C00C5B87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8667220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7E68-D1AB-47D2-8C40-7F44C00C5B87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8032592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7E68-D1AB-47D2-8C40-7F44C00C5B87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118942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F3EBD-7946-447F-81B7-F8E13B1E0F65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0736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91673-9338-481D-B5F9-C19B4D8B220D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20221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B02B0-6B64-4F60-8B09-8996E3F912FC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93266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30329-BDC0-4E94-85A6-029919402EA5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0242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F3892-6A72-4732-B216-4C6AC1274CD7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6590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47E68-D1AB-47D2-8C40-7F44C00C5B87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2283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8" r:id="rId1"/>
    <p:sldLayoutId id="2147483899" r:id="rId2"/>
    <p:sldLayoutId id="2147483900" r:id="rId3"/>
    <p:sldLayoutId id="2147483901" r:id="rId4"/>
    <p:sldLayoutId id="2147483902" r:id="rId5"/>
    <p:sldLayoutId id="2147483903" r:id="rId6"/>
    <p:sldLayoutId id="2147483904" r:id="rId7"/>
    <p:sldLayoutId id="2147483905" r:id="rId8"/>
    <p:sldLayoutId id="2147483906" r:id="rId9"/>
    <p:sldLayoutId id="2147483907" r:id="rId10"/>
    <p:sldLayoutId id="2147483908" r:id="rId11"/>
    <p:sldLayoutId id="2147483909" r:id="rId12"/>
    <p:sldLayoutId id="2147483910" r:id="rId13"/>
    <p:sldLayoutId id="2147483911" r:id="rId14"/>
    <p:sldLayoutId id="2147483912" r:id="rId15"/>
    <p:sldLayoutId id="2147483913" r:id="rId16"/>
    <p:sldLayoutId id="2147483914" r:id="rId17"/>
    <p:sldLayoutId id="2147483915" r:id="rId18"/>
    <p:sldLayoutId id="2147483916" r:id="rId19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url=https://www.dkfindout.com/uk/animals-and-nature/jellyfish-corals-and-anemones/box-jellyfish/&amp;psig=AOvVaw0n22CDaJZrfmaR6wGkhieN&amp;ust=1616251022644000&amp;source=images&amp;cd=vfe&amp;ved=0CAIQjRxqFwoTCLDG7a_KvO8CFQAAAAAdAAAAABAE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9.jpe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8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8.xml"/><Relationship Id="rId5" Type="http://schemas.microsoft.com/office/2007/relationships/hdphoto" Target="../media/hdphoto2.wdp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8.jpg"/><Relationship Id="rId4" Type="http://schemas.openxmlformats.org/officeDocument/2006/relationships/hyperlink" Target="https://www.google.co.uk/imgres?imgurl=https://searchengineland.com/figz/wp-content/seloads/2014/10/answers-signs-ss-1920.jpg&amp;imgrefurl=https://searchengineland.com/close-smx-west-growth-direct-answers-seos-react-216009&amp;tbnid=aicH5hyrEoFi6M&amp;vet=12ahUKEwj8wvzPzbzvAhVBKxoKHQ09B5cQMygAegUIARDSAQ..i&amp;docid=DzQ5lzmM5A7qIM&amp;w=1920&amp;h=1080&amp;q=answers&amp;safe=strict&amp;ved=2ahUKEwj8wvzPzbzvAhVBKxoKHQ09B5cQMygAegUIARDSAQ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imgres?imgurl=https://www.caribbeannationalweekly.com/wp-content/uploads/2019/10/Question-answer-680x340.jpg&amp;imgrefurl=https://www.caribbeannationalweekly.com/legal-news/legalfeature-immigration-questions-and-answers/&amp;tbnid=ZgSOZCCFQR-I-M&amp;vet=12ahUKEwj8wvzPzbzvAhVBKxoKHQ09B5cQMygDegUIARDYAQ..i&amp;docid=6htq96wbvUiQvM&amp;w=680&amp;h=340&amp;q=answers&amp;safe=strict&amp;ved=2ahUKEwj8wvzPzbzvAhVBKxoKHQ09B5cQMygDegUIARDYAQ" TargetMode="External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129664F-1730-4E16-9129-9C058466EF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0322" y="5342302"/>
            <a:ext cx="8133478" cy="406566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AGThisCouldveBeenAnEmail" panose="02000603000000000000" pitchFamily="2" charset="0"/>
                <a:ea typeface="AGThisCouldveBeenAnEmail" panose="02000603000000000000" pitchFamily="2" charset="0"/>
              </a:rPr>
              <a:t>ISABELLA INDELICATO Y5</a:t>
            </a:r>
          </a:p>
          <a:p>
            <a:endParaRPr lang="en-US" sz="1800" dirty="0">
              <a:latin typeface="AGThisCouldveBeenAnEmail" panose="02000603000000000000" pitchFamily="2" charset="0"/>
              <a:ea typeface="AGThisCouldveBeenAnEmail" panose="02000603000000000000" pitchFamily="2" charset="0"/>
            </a:endParaRPr>
          </a:p>
        </p:txBody>
      </p:sp>
      <p:sp>
        <p:nvSpPr>
          <p:cNvPr id="4" name="AutoShape 4" descr="Box jellyfish - Wikiped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Box jellyfish - Wikipedi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2" descr="Deadly box jellyfish a rare find off Florida coast: report - Orlando  Sentinel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4" descr="Deadly box jellyfish a rare find off Florida coast: report - Orlando  Sentinel"/>
          <p:cNvSpPr>
            <a:spLocks noChangeAspect="1" noChangeArrowheads="1"/>
          </p:cNvSpPr>
          <p:nvPr/>
        </p:nvSpPr>
        <p:spPr bwMode="auto">
          <a:xfrm>
            <a:off x="21590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6" descr="Deadly box jellyfish a rare find off Florida coast: report - Orlando  Sentinel"/>
          <p:cNvSpPr>
            <a:spLocks noChangeAspect="1" noChangeArrowheads="1"/>
          </p:cNvSpPr>
          <p:nvPr/>
        </p:nvSpPr>
        <p:spPr bwMode="auto">
          <a:xfrm>
            <a:off x="368300" y="1682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eadly box jellyfish a rare find off Florida coast: report - Orlando  Sentinel"/>
          <p:cNvSpPr>
            <a:spLocks noChangeAspect="1" noChangeArrowheads="1"/>
          </p:cNvSpPr>
          <p:nvPr/>
        </p:nvSpPr>
        <p:spPr bwMode="auto">
          <a:xfrm>
            <a:off x="520700" y="3206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Deadly box jellyfish a rare find off Florida coast: report - Orlando  Sentinel"/>
          <p:cNvSpPr>
            <a:spLocks noChangeAspect="1" noChangeArrowheads="1"/>
          </p:cNvSpPr>
          <p:nvPr/>
        </p:nvSpPr>
        <p:spPr bwMode="auto">
          <a:xfrm>
            <a:off x="673100" y="4730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2" descr="Deadly box jellyfish a rare find off Florida coast: report - Orlando  Sentinel"/>
          <p:cNvSpPr>
            <a:spLocks noChangeAspect="1" noChangeArrowheads="1"/>
          </p:cNvSpPr>
          <p:nvPr/>
        </p:nvSpPr>
        <p:spPr bwMode="auto">
          <a:xfrm>
            <a:off x="825500" y="6254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14" descr="Deadly box jellyfish a rare find off Florida coast: report - Orlando  Sentinel"/>
          <p:cNvSpPr>
            <a:spLocks noChangeAspect="1" noChangeArrowheads="1"/>
          </p:cNvSpPr>
          <p:nvPr/>
        </p:nvSpPr>
        <p:spPr bwMode="auto">
          <a:xfrm>
            <a:off x="977900" y="777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16" descr="Deadly box jellyfish a rare find off Florida coast: report - Orlando  Sentinel"/>
          <p:cNvSpPr>
            <a:spLocks noChangeAspect="1" noChangeArrowheads="1"/>
          </p:cNvSpPr>
          <p:nvPr/>
        </p:nvSpPr>
        <p:spPr bwMode="auto">
          <a:xfrm>
            <a:off x="1130300" y="9302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AutoShape 18" descr="Deadly box jellyfish a rare find off Florida coast: report - Orlando  Sentinel"/>
          <p:cNvSpPr>
            <a:spLocks noChangeAspect="1" noChangeArrowheads="1"/>
          </p:cNvSpPr>
          <p:nvPr/>
        </p:nvSpPr>
        <p:spPr bwMode="auto">
          <a:xfrm>
            <a:off x="1282700" y="10826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AutoShape 20" descr="Deadly box jellyfish a rare find off Florida coast: report - Orlando  Sentinel"/>
          <p:cNvSpPr>
            <a:spLocks noChangeAspect="1" noChangeArrowheads="1"/>
          </p:cNvSpPr>
          <p:nvPr/>
        </p:nvSpPr>
        <p:spPr bwMode="auto">
          <a:xfrm>
            <a:off x="1435100" y="12350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AutoShape 22" descr="Deadly box jellyfish a rare find off Florida coast: report - Orlando  Sentinel"/>
          <p:cNvSpPr>
            <a:spLocks noChangeAspect="1" noChangeArrowheads="1"/>
          </p:cNvSpPr>
          <p:nvPr/>
        </p:nvSpPr>
        <p:spPr bwMode="auto">
          <a:xfrm>
            <a:off x="1587500" y="13874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xmlns="" id="{CF6AF5ED-FC20-4831-8454-D57E6A498B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367552" y="15875"/>
            <a:ext cx="8133478" cy="940240"/>
          </a:xfrm>
        </p:spPr>
        <p:txBody>
          <a:bodyPr>
            <a:normAutofit/>
          </a:bodyPr>
          <a:lstStyle/>
          <a:p>
            <a:r>
              <a:rPr lang="en-US" sz="4800" dirty="0" smtClean="0">
                <a:latin typeface="AGNopeNotToday" panose="02000603000000000000" pitchFamily="2" charset="0"/>
                <a:ea typeface="AGNopeNotToday" panose="02000603000000000000" pitchFamily="2" charset="0"/>
              </a:rPr>
              <a:t>BOX JELLYFISH</a:t>
            </a:r>
            <a:endParaRPr lang="en-US" sz="4800" dirty="0">
              <a:latin typeface="AGNopeNotToday" panose="02000603000000000000" pitchFamily="2" charset="0"/>
              <a:ea typeface="AGNopeNotToday" panose="02000603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194610" y="879207"/>
            <a:ext cx="473700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BY ISABELLA INDELICATO </a:t>
            </a:r>
            <a:r>
              <a:rPr lang="en-GB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Y5</a:t>
            </a:r>
            <a:endParaRPr lang="en-GB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0" name="AutoShape 25" descr="The Thing About Jellyfish by Ali Benjami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681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applause.wav"/>
          </p:stSnd>
        </p:sndAc>
      </p:transition>
    </mc:Choice>
    <mc:Fallback>
      <p:transition spd="slow">
        <p:split orient="vert"/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FDF349-B4ED-4B46-89D0-6CCB5684D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216" y="849401"/>
            <a:ext cx="5041629" cy="1080938"/>
          </a:xfrm>
        </p:spPr>
        <p:txBody>
          <a:bodyPr>
            <a:normAutofit/>
          </a:bodyPr>
          <a:lstStyle/>
          <a:p>
            <a:r>
              <a:rPr lang="en-US" dirty="0" smtClean="0"/>
              <a:t>COOL FACTS!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00050" y="1389870"/>
            <a:ext cx="56559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entury Gothic" panose="020B0502020202020204" pitchFamily="34" charset="0"/>
                <a:ea typeface="AGNopeNotToday" panose="02000603000000000000" pitchFamily="2" charset="0"/>
              </a:rPr>
              <a:t>The box jellyfish are not only the most venomous </a:t>
            </a:r>
            <a:r>
              <a:rPr lang="en-GB" dirty="0" smtClean="0">
                <a:latin typeface="Century Gothic" panose="020B0502020202020204" pitchFamily="34" charset="0"/>
                <a:ea typeface="AGNopeNotToday" panose="02000603000000000000" pitchFamily="2" charset="0"/>
              </a:rPr>
              <a:t> 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 smtClean="0">
                <a:latin typeface="Century Gothic" panose="020B0502020202020204" pitchFamily="34" charset="0"/>
                <a:ea typeface="AGNopeNotToday" panose="02000603000000000000" pitchFamily="2" charset="0"/>
              </a:rPr>
              <a:t>nimal</a:t>
            </a:r>
            <a:r>
              <a:rPr lang="en-GB" dirty="0" smtClean="0">
                <a:latin typeface="Century Gothic" panose="020B0502020202020204" pitchFamily="34" charset="0"/>
                <a:ea typeface="AGNopeNotToday" panose="02000603000000000000" pitchFamily="2" charset="0"/>
              </a:rPr>
              <a:t> </a:t>
            </a:r>
            <a:r>
              <a:rPr lang="en-GB" dirty="0" smtClean="0">
                <a:latin typeface="Century Gothic" panose="020B0502020202020204" pitchFamily="34" charset="0"/>
                <a:ea typeface="AGNopeNotToday" panose="02000603000000000000" pitchFamily="2" charset="0"/>
              </a:rPr>
              <a:t>in the but the most venomous animal on earth</a:t>
            </a:r>
          </a:p>
          <a:p>
            <a:endParaRPr lang="en-GB" dirty="0">
              <a:latin typeface="AGNopeNotToday" panose="02000603000000000000" pitchFamily="2" charset="0"/>
              <a:ea typeface="AGNopeNotToday" panose="02000603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entury Gothic" panose="020B0502020202020204" pitchFamily="34" charset="0"/>
                <a:ea typeface="AGNopeNotToday" panose="02000603000000000000" pitchFamily="2" charset="0"/>
              </a:rPr>
              <a:t>Other names for the box jellyfish are ‘</a:t>
            </a:r>
            <a:r>
              <a:rPr lang="en-GB" dirty="0" smtClean="0">
                <a:latin typeface="Century Gothic" panose="020B0502020202020204" pitchFamily="34" charset="0"/>
                <a:ea typeface="AGNopeNotToday" panose="02000603000000000000" pitchFamily="2" charset="0"/>
              </a:rPr>
              <a:t>sea wasps</a:t>
            </a:r>
            <a:r>
              <a:rPr lang="en-GB" dirty="0" smtClean="0">
                <a:latin typeface="Century Gothic" panose="020B0502020202020204" pitchFamily="34" charset="0"/>
                <a:ea typeface="AGNopeNotToday" panose="02000603000000000000" pitchFamily="2" charset="0"/>
              </a:rPr>
              <a:t>’ or</a:t>
            </a:r>
          </a:p>
          <a:p>
            <a:r>
              <a:rPr lang="en-GB" dirty="0" smtClean="0">
                <a:latin typeface="Century Gothic" panose="020B0502020202020204" pitchFamily="34" charset="0"/>
                <a:ea typeface="AGNopeNotToday" panose="02000603000000000000" pitchFamily="2" charset="0"/>
              </a:rPr>
              <a:t>‘marine stingers’.</a:t>
            </a:r>
          </a:p>
          <a:p>
            <a:endParaRPr lang="en-GB" dirty="0" smtClean="0">
              <a:latin typeface="Century Gothic" panose="020B0502020202020204" pitchFamily="34" charset="0"/>
              <a:ea typeface="AGNopeNotToday" panose="02000603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entury Gothic" panose="020B0502020202020204" pitchFamily="34" charset="0"/>
                <a:ea typeface="AGNopeNotToday" panose="02000603000000000000" pitchFamily="2" charset="0"/>
              </a:rPr>
              <a:t>They lay eggs but they don’t give birth to live young.</a:t>
            </a:r>
          </a:p>
          <a:p>
            <a:endParaRPr lang="en-GB" dirty="0">
              <a:latin typeface="Century Gothic" panose="020B0502020202020204" pitchFamily="34" charset="0"/>
              <a:ea typeface="AGNopeNotToday" panose="02000603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entury Gothic" panose="020B0502020202020204" pitchFamily="34" charset="0"/>
                <a:ea typeface="AGNopeNotToday" panose="02000603000000000000" pitchFamily="2" charset="0"/>
              </a:rPr>
              <a:t>As they are box shaped they have at least 15 tentacles on each side.</a:t>
            </a:r>
          </a:p>
          <a:p>
            <a:endParaRPr lang="en-GB" dirty="0">
              <a:latin typeface="Century Gothic" panose="020B0502020202020204" pitchFamily="34" charset="0"/>
              <a:ea typeface="AGNopeNotToday" panose="02000603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entury Gothic" panose="020B0502020202020204" pitchFamily="34" charset="0"/>
                <a:ea typeface="AGNopeNotToday" panose="02000603000000000000" pitchFamily="2" charset="0"/>
              </a:rPr>
              <a:t>The tentacles grow up to 3 meters long!</a:t>
            </a:r>
            <a:endParaRPr lang="en-GB" dirty="0">
              <a:latin typeface="Century Gothic" panose="020B0502020202020204" pitchFamily="34" charset="0"/>
              <a:ea typeface="AGNopeNotToday" panose="02000603000000000000" pitchFamily="2" charset="0"/>
            </a:endParaRPr>
          </a:p>
        </p:txBody>
      </p:sp>
      <p:pic>
        <p:nvPicPr>
          <p:cNvPr id="2050" name="Picture 2" descr="Box Jellyfish Facts For Kids | DK Find Out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29" t="4155" r="25646" b="5489"/>
          <a:stretch/>
        </p:blipFill>
        <p:spPr bwMode="auto">
          <a:xfrm>
            <a:off x="7315201" y="0"/>
            <a:ext cx="1920240" cy="3683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" descr="The Life Cycle of a Jellyfish"/>
          <p:cNvSpPr>
            <a:spLocks noChangeAspect="1" noChangeArrowheads="1"/>
          </p:cNvSpPr>
          <p:nvPr/>
        </p:nvSpPr>
        <p:spPr bwMode="auto">
          <a:xfrm>
            <a:off x="63500" y="-136525"/>
            <a:ext cx="2409825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5975" y="4307749"/>
            <a:ext cx="2486025" cy="1838325"/>
          </a:xfrm>
          <a:prstGeom prst="rect">
            <a:avLst/>
          </a:prstGeom>
        </p:spPr>
      </p:pic>
      <p:cxnSp>
        <p:nvCxnSpPr>
          <p:cNvPr id="8" name="Elbow Connector 7"/>
          <p:cNvCxnSpPr/>
          <p:nvPr/>
        </p:nvCxnSpPr>
        <p:spPr>
          <a:xfrm>
            <a:off x="8791575" y="4414570"/>
            <a:ext cx="914400" cy="914400"/>
          </a:xfrm>
          <a:prstGeom prst="bentConnector3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295379" y="4229904"/>
            <a:ext cx="2496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Box jellyfish with eggs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6443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  <p:sndAc>
          <p:stSnd>
            <p:snd r:embed="rId2" name="voltage.wav"/>
          </p:stSnd>
        </p:sndAc>
      </p:transition>
    </mc:Choice>
    <mc:Fallback>
      <p:transition spd="slow">
        <p:fade/>
        <p:sndAc>
          <p:stSnd>
            <p:snd r:embed="rId2" name="voltag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92417"/>
            <a:ext cx="9613863" cy="1080937"/>
          </a:xfrm>
        </p:spPr>
        <p:txBody>
          <a:bodyPr>
            <a:normAutofit/>
          </a:bodyPr>
          <a:lstStyle/>
          <a:p>
            <a:r>
              <a:rPr lang="en-GB" dirty="0" smtClean="0"/>
              <a:t>What do the box jellyfish look like?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756542"/>
            <a:ext cx="4472327" cy="1435281"/>
          </a:xfrm>
        </p:spPr>
        <p:txBody>
          <a:bodyPr>
            <a:normAutofit/>
          </a:bodyPr>
          <a:lstStyle/>
          <a:p>
            <a:r>
              <a:rPr lang="en-GB" sz="1800" dirty="0" smtClean="0">
                <a:latin typeface="AGNopeNotToday" panose="02000603000000000000" pitchFamily="2" charset="0"/>
                <a:ea typeface="AGNopeNotToday" panose="02000603000000000000" pitchFamily="2" charset="0"/>
              </a:rPr>
              <a:t>They are a light blue colour and as all jellyfish are transparent. </a:t>
            </a:r>
            <a:endParaRPr lang="en-GB" sz="1800" dirty="0">
              <a:latin typeface="AGNopeNotToday" panose="02000603000000000000" pitchFamily="2" charset="0"/>
              <a:ea typeface="AGNopeNotToday" panose="02000603000000000000" pitchFamily="2" charset="0"/>
            </a:endParaRPr>
          </a:p>
        </p:txBody>
      </p:sp>
      <p:pic>
        <p:nvPicPr>
          <p:cNvPr id="7" name="Content Placeholder 6" descr="SD: (VIDEO) LA CRIATURA MÁS VENENOSA DEL PLANETA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52" y="3028949"/>
            <a:ext cx="3947515" cy="2905125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3543" y="1156678"/>
            <a:ext cx="5369707" cy="1020281"/>
          </a:xfrm>
        </p:spPr>
        <p:txBody>
          <a:bodyPr>
            <a:normAutofit/>
          </a:bodyPr>
          <a:lstStyle/>
          <a:p>
            <a:r>
              <a:rPr lang="en-GB" sz="1900" dirty="0" smtClean="0">
                <a:latin typeface="AGNopeNotToday" panose="02000603000000000000" pitchFamily="2" charset="0"/>
                <a:ea typeface="AGNopeNotToday" panose="02000603000000000000" pitchFamily="2" charset="0"/>
              </a:rPr>
              <a:t>They</a:t>
            </a:r>
            <a:r>
              <a:rPr lang="en-GB" dirty="0" smtClean="0">
                <a:latin typeface="AGNopeNotToday" panose="02000603000000000000" pitchFamily="2" charset="0"/>
                <a:ea typeface="AGNopeNotToday" panose="02000603000000000000" pitchFamily="2" charset="0"/>
              </a:rPr>
              <a:t> </a:t>
            </a:r>
            <a:r>
              <a:rPr lang="en-GB" sz="1900" dirty="0" smtClean="0">
                <a:latin typeface="AGNopeNotToday" panose="02000603000000000000" pitchFamily="2" charset="0"/>
                <a:ea typeface="AGNopeNotToday" panose="02000603000000000000" pitchFamily="2" charset="0"/>
              </a:rPr>
              <a:t>are very similar in look to other jellyfish so hard to tell if you could get badly stung</a:t>
            </a:r>
            <a:r>
              <a:rPr lang="en-GB" dirty="0">
                <a:latin typeface="AGNopeNotToday" panose="02000603000000000000" pitchFamily="2" charset="0"/>
                <a:ea typeface="AGNopeNotToday" panose="02000603000000000000" pitchFamily="2" charset="0"/>
              </a:rPr>
              <a:t>.</a:t>
            </a:r>
          </a:p>
        </p:txBody>
      </p:sp>
      <p:pic>
        <p:nvPicPr>
          <p:cNvPr id="6" name="Content Placeholder 5" descr="Free Images : cnidaria, marine invertebrates, electric ..."/>
          <p:cNvPicPr>
            <a:picLocks noGrp="1" noChangeAspect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938" y="2819599"/>
            <a:ext cx="4186237" cy="3139677"/>
          </a:xfrm>
        </p:spPr>
      </p:pic>
    </p:spTree>
    <p:extLst>
      <p:ext uri="{BB962C8B-B14F-4D97-AF65-F5344CB8AC3E}">
        <p14:creationId xmlns:p14="http://schemas.microsoft.com/office/powerpoint/2010/main" val="3332727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u"/>
        <p:sndAc>
          <p:stSnd>
            <p:snd r:embed="rId2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8056"/>
            <a:ext cx="8610599" cy="1295400"/>
          </a:xfrm>
        </p:spPr>
        <p:txBody>
          <a:bodyPr/>
          <a:lstStyle/>
          <a:p>
            <a:r>
              <a:rPr lang="en-GB" dirty="0" smtClean="0"/>
              <a:t>Did you know…?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9354956" flipV="1">
            <a:off x="171207" y="5548666"/>
            <a:ext cx="3049705" cy="534258"/>
          </a:xfrm>
        </p:spPr>
        <p:txBody>
          <a:bodyPr/>
          <a:lstStyle/>
          <a:p>
            <a:r>
              <a:rPr lang="en-GB" sz="1900" dirty="0" smtClean="0"/>
              <a:t>Box jellyfish have no eyes, no bones, no hearts and no brain!</a:t>
            </a:r>
            <a:endParaRPr lang="en-GB" sz="1900" dirty="0"/>
          </a:p>
        </p:txBody>
      </p:sp>
      <p:pic>
        <p:nvPicPr>
          <p:cNvPr id="14" name="Picture Placeholder 13"/>
          <p:cNvPicPr>
            <a:picLocks noGrp="1" noChangeAspect="1"/>
          </p:cNvPicPr>
          <p:nvPr>
            <p:ph type="pic" idx="15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771" r="-24614" b="289"/>
          <a:stretch/>
        </p:blipFill>
        <p:spPr>
          <a:xfrm>
            <a:off x="66057" y="2387394"/>
            <a:ext cx="3454768" cy="2041118"/>
          </a:xfrm>
        </p:spPr>
      </p:pic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 rot="1441730">
            <a:off x="3682246" y="5470692"/>
            <a:ext cx="3063240" cy="614177"/>
          </a:xfrm>
        </p:spPr>
        <p:txBody>
          <a:bodyPr/>
          <a:lstStyle/>
          <a:p>
            <a:r>
              <a:rPr lang="en-GB" sz="2000" dirty="0" smtClean="0"/>
              <a:t>Each tentacle is covered in thousands of tiny stinger cells</a:t>
            </a:r>
            <a:endParaRPr lang="en-GB" sz="200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 rot="20932631">
            <a:off x="8367147" y="5737570"/>
            <a:ext cx="3063505" cy="576262"/>
          </a:xfrm>
        </p:spPr>
        <p:txBody>
          <a:bodyPr/>
          <a:lstStyle/>
          <a:p>
            <a:r>
              <a:rPr lang="en-GB" sz="1700" dirty="0" smtClean="0"/>
              <a:t>As the box jellyfish is transparent it won’t show up to swimmers until its too late</a:t>
            </a:r>
            <a:endParaRPr lang="en-GB" sz="1700" dirty="0"/>
          </a:p>
        </p:txBody>
      </p:sp>
      <p:pic>
        <p:nvPicPr>
          <p:cNvPr id="15" name="Picture Placeholder 14"/>
          <p:cNvPicPr>
            <a:picLocks noGrp="1" noChangeAspect="1"/>
          </p:cNvPicPr>
          <p:nvPr>
            <p:ph type="pic" idx="2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88" b="5588"/>
          <a:stretch>
            <a:fillRect/>
          </a:stretch>
        </p:blipFill>
        <p:spPr>
          <a:xfrm rot="381293">
            <a:off x="4178762" y="3274207"/>
            <a:ext cx="3063505" cy="1524000"/>
          </a:xfr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8659">
            <a:off x="8529695" y="2659195"/>
            <a:ext cx="2385767" cy="2385767"/>
          </a:xfrm>
          <a:prstGeom prst="rect">
            <a:avLst/>
          </a:prstGeom>
        </p:spPr>
      </p:pic>
      <p:sp>
        <p:nvSpPr>
          <p:cNvPr id="4" name="AutoShape 6" descr="8,109 BEST Did You Know IMAGES, STOCK PHOTOS &amp; VECTORS | Adobe 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8" descr="8,109 BEST Did You Know IMAGES, STOCK PHOTOS &amp; VECTORS | Adobe 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10" descr="8,109 BEST Did You Know IMAGES, STOCK PHOTOS &amp; VECTORS | Adobe Stock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2" descr="8,109 BEST Did You Know IMAGES, STOCK PHOTOS &amp; VECTORS | Adobe Stock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14" descr="8,109 BEST Did You Know IMAGES, STOCK PHOTOS &amp; VECTORS | Adobe Stock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8" name="Picture 16" descr="Did You Know? Facts &amp; Trivia - The Internet's Most Interesting Site - WTF  Fun Fact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4725" y="7937"/>
            <a:ext cx="2485624" cy="1864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5705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diamond/>
        <p:sndAc>
          <p:stSnd>
            <p:snd r:embed="rId2" name="breeze.wav"/>
          </p:stSnd>
        </p:sndAc>
      </p:transition>
    </mc:Choice>
    <mc:Fallback>
      <p:transition spd="slow">
        <p:diamond/>
        <p:sndAc>
          <p:stSnd>
            <p:snd r:embed="rId2" name="breez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212">
              <a:srgbClr val="35CBBE"/>
            </a:gs>
            <a:gs pos="31900">
              <a:srgbClr val="2EC875"/>
            </a:gs>
            <a:gs pos="0">
              <a:schemeClr val="accent2">
                <a:lumMod val="75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9964"/>
            <a:ext cx="9613859" cy="27915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>
                <a:solidFill>
                  <a:schemeClr val="bg2">
                    <a:lumMod val="10000"/>
                  </a:schemeClr>
                </a:solidFill>
              </a:rPr>
              <a:t>Did you know their average life span is less than a year! Considering they are the most venomous animals on the planet turtles can be predators to the jelly’s!</a:t>
            </a:r>
            <a:endParaRPr lang="en-GB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1" name="Picture Placeholder 10"/>
          <p:cNvPicPr>
            <a:picLocks noGrp="1" noChangeAspect="1"/>
          </p:cNvPicPr>
          <p:nvPr>
            <p:ph type="pic" idx="1"/>
          </p:nvPr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Texturizer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057" b="20265"/>
          <a:stretch/>
        </p:blipFill>
        <p:spPr bwMode="auto">
          <a:xfrm>
            <a:off x="0" y="0"/>
            <a:ext cx="6336406" cy="2974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5331102"/>
      </p:ext>
    </p:extLst>
  </p:cSld>
  <p:clrMapOvr>
    <a:masterClrMapping/>
  </p:clrMapOvr>
  <p:transition spd="slow">
    <p:pull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7654" y="168275"/>
            <a:ext cx="6925910" cy="1278466"/>
          </a:xfrm>
        </p:spPr>
        <p:txBody>
          <a:bodyPr>
            <a:normAutofit/>
          </a:bodyPr>
          <a:lstStyle/>
          <a:p>
            <a:r>
              <a:rPr lang="en-GB" sz="3000" dirty="0" smtClean="0"/>
              <a:t>What do box jellyfish eat???</a:t>
            </a:r>
            <a:endParaRPr lang="en-GB" sz="30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2" y="1724297"/>
            <a:ext cx="3474718" cy="4859383"/>
          </a:xfrm>
        </p:spPr>
        <p:txBody>
          <a:bodyPr>
            <a:normAutofit/>
          </a:bodyPr>
          <a:lstStyle/>
          <a:p>
            <a:r>
              <a:rPr lang="en-GB" sz="1900" dirty="0" smtClean="0"/>
              <a:t>Box jellyfish tend to eat: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900" dirty="0" smtClean="0"/>
              <a:t>Arrow worms </a:t>
            </a:r>
            <a:endParaRPr lang="en-GB" sz="1900" dirty="0"/>
          </a:p>
          <a:p>
            <a:endParaRPr lang="en-GB" sz="19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900" dirty="0" smtClean="0"/>
              <a:t>Shrimps</a:t>
            </a:r>
          </a:p>
          <a:p>
            <a:endParaRPr lang="en-GB" sz="19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900" dirty="0" smtClean="0"/>
              <a:t>Prawns</a:t>
            </a:r>
          </a:p>
          <a:p>
            <a:endParaRPr lang="en-GB" sz="19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900" dirty="0" smtClean="0"/>
              <a:t>Crayfish</a:t>
            </a:r>
            <a:endParaRPr lang="en-GB" sz="1900" dirty="0"/>
          </a:p>
          <a:p>
            <a:endParaRPr lang="en-GB" sz="19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900" dirty="0" smtClean="0"/>
              <a:t>Small fish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4"/>
          <a:stretch/>
        </p:blipFill>
        <p:spPr>
          <a:xfrm>
            <a:off x="6869121" y="1515016"/>
            <a:ext cx="1328886" cy="9021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220" y="2699259"/>
            <a:ext cx="1579925" cy="9503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60" r="30175"/>
          <a:stretch/>
        </p:blipFill>
        <p:spPr>
          <a:xfrm>
            <a:off x="7041220" y="3870591"/>
            <a:ext cx="1303564" cy="13971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034"/>
          <a:stretch/>
        </p:blipFill>
        <p:spPr>
          <a:xfrm>
            <a:off x="6869121" y="5286994"/>
            <a:ext cx="1771326" cy="928450"/>
          </a:xfrm>
          <a:prstGeom prst="rect">
            <a:avLst/>
          </a:prstGeom>
        </p:spPr>
      </p:pic>
      <p:sp>
        <p:nvSpPr>
          <p:cNvPr id="10" name="AutoShape 2" descr="Anchovy - Wikipedia"/>
          <p:cNvSpPr>
            <a:spLocks noChangeAspect="1" noChangeArrowheads="1"/>
          </p:cNvSpPr>
          <p:nvPr/>
        </p:nvSpPr>
        <p:spPr bwMode="auto">
          <a:xfrm>
            <a:off x="63500" y="-136525"/>
            <a:ext cx="263842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4" descr="Anchovy - Wikipedia"/>
          <p:cNvSpPr>
            <a:spLocks noChangeAspect="1" noChangeArrowheads="1"/>
          </p:cNvSpPr>
          <p:nvPr/>
        </p:nvSpPr>
        <p:spPr bwMode="auto">
          <a:xfrm>
            <a:off x="215900" y="15875"/>
            <a:ext cx="263842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6" descr="Anchovy - Wikipedia"/>
          <p:cNvSpPr>
            <a:spLocks noChangeAspect="1" noChangeArrowheads="1"/>
          </p:cNvSpPr>
          <p:nvPr/>
        </p:nvSpPr>
        <p:spPr bwMode="auto">
          <a:xfrm>
            <a:off x="368300" y="168275"/>
            <a:ext cx="263842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8" descr="What Type of Fish Are Anchovies?"/>
          <p:cNvSpPr>
            <a:spLocks noChangeAspect="1" noChangeArrowheads="1"/>
          </p:cNvSpPr>
          <p:nvPr/>
        </p:nvSpPr>
        <p:spPr bwMode="auto">
          <a:xfrm>
            <a:off x="63500" y="-136525"/>
            <a:ext cx="2286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9222377" y="2495006"/>
            <a:ext cx="679269" cy="13063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829991" y="1698109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Arrow worm</a:t>
            </a:r>
            <a:endParaRPr 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9222377" y="3424445"/>
            <a:ext cx="679269" cy="13063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9222376" y="4463143"/>
            <a:ext cx="679269" cy="13063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9222375" y="5716924"/>
            <a:ext cx="679269" cy="13063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4908366" y="2805090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</a:t>
            </a:r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hrimp</a:t>
            </a:r>
            <a:endParaRPr 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040321" y="4122094"/>
            <a:ext cx="1123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Prawn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908366" y="5692520"/>
            <a:ext cx="4391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Crayfish</a:t>
            </a:r>
          </a:p>
        </p:txBody>
      </p:sp>
    </p:spTree>
    <p:extLst>
      <p:ext uri="{BB962C8B-B14F-4D97-AF65-F5344CB8AC3E}">
        <p14:creationId xmlns:p14="http://schemas.microsoft.com/office/powerpoint/2010/main" val="392975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  <p:sndAc>
          <p:stSnd>
            <p:snd r:embed="rId2" name="explode.wav"/>
          </p:stSnd>
        </p:sndAc>
      </p:transition>
    </mc:Choice>
    <mc:Fallback>
      <p:transition spd="slow">
        <p:fade/>
        <p:sndAc>
          <p:stSnd>
            <p:snd r:embed="rId2" name="explod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757" y="0"/>
            <a:ext cx="3854528" cy="1278466"/>
          </a:xfrm>
        </p:spPr>
        <p:txBody>
          <a:bodyPr>
            <a:normAutofit/>
          </a:bodyPr>
          <a:lstStyle/>
          <a:p>
            <a:r>
              <a:rPr lang="en-GB" dirty="0" smtClean="0"/>
              <a:t>DO BOX JELLYFISH SLEEP?</a:t>
            </a:r>
            <a:endParaRPr lang="en-GB" dirty="0"/>
          </a:p>
        </p:txBody>
      </p:sp>
      <p:pic>
        <p:nvPicPr>
          <p:cNvPr id="5" name="Content Placeholder 4" descr="Free stock photo of box jellyfish blue alien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2650" y="2717442"/>
            <a:ext cx="2754837" cy="3673116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1204174"/>
            <a:ext cx="5666704" cy="3548130"/>
          </a:xfrm>
        </p:spPr>
        <p:txBody>
          <a:bodyPr>
            <a:normAutofit/>
          </a:bodyPr>
          <a:lstStyle/>
          <a:p>
            <a:r>
              <a:rPr lang="en-GB" sz="2000" dirty="0" smtClean="0"/>
              <a:t>Box jellyfish do sleep 20 hours a day but that doesn’t mean they can still sting…</a:t>
            </a:r>
            <a:endParaRPr lang="en-GB" sz="2000" dirty="0"/>
          </a:p>
        </p:txBody>
      </p:sp>
      <p:pic>
        <p:nvPicPr>
          <p:cNvPr id="2050" name="Picture 2" descr="C:\Users\s\AppData\Local\Microsoft\Windows\INetCache\IE\JAJXI5N3\305163517[1]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0491" y="-1"/>
            <a:ext cx="4281510" cy="240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5410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  <p:sndAc>
          <p:stSnd>
            <p:snd r:embed="rId2" name="wind.wav"/>
          </p:stSnd>
        </p:sndAc>
      </p:transition>
    </mc:Choice>
    <mc:Fallback>
      <p:transition spd="slow">
        <p:fade/>
        <p:sndAc>
          <p:stSnd>
            <p:snd r:embed="rId2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969" y="0"/>
            <a:ext cx="3854528" cy="1278466"/>
          </a:xfrm>
        </p:spPr>
        <p:txBody>
          <a:bodyPr/>
          <a:lstStyle/>
          <a:p>
            <a:r>
              <a:rPr lang="en-GB" dirty="0" smtClean="0"/>
              <a:t>                             </a:t>
            </a:r>
            <a:r>
              <a:rPr lang="en-GB" sz="3000" dirty="0" smtClean="0"/>
              <a:t>QUIZ!</a:t>
            </a:r>
            <a:endParaRPr lang="en-GB" sz="30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1219" y="2216150"/>
            <a:ext cx="2152650" cy="212407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66677" y="1818860"/>
            <a:ext cx="4790365" cy="4612942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endParaRPr lang="en-GB" dirty="0">
              <a:solidFill>
                <a:srgbClr val="2962FF"/>
              </a:solidFill>
              <a:latin typeface="Roboto"/>
              <a:hlinkClick r:id="rId4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How long do Box Jellyfish’s tentacles grow up to?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Name 2 names given to box jellyfish.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What animals are predators to the box jellyfish?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Name at least 3 or 4 animals box jellyfish eat.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How many tentacles do they have on each side?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2517" y="628310"/>
            <a:ext cx="3179483" cy="1788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84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  <p:sndAc>
          <p:stSnd>
            <p:snd r:embed="rId2" name="explode.wav"/>
          </p:stSnd>
        </p:sndAc>
      </p:transition>
    </mc:Choice>
    <mc:Fallback>
      <p:transition spd="slow">
        <p:fade/>
        <p:sndAc>
          <p:stSnd>
            <p:snd r:embed="rId2" name="explod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002" y="352192"/>
            <a:ext cx="4959191" cy="127846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                      </a:t>
            </a:r>
            <a:r>
              <a:rPr lang="en-GB" sz="4000" dirty="0" smtClean="0"/>
              <a:t>QUIZ ANSWERS!</a:t>
            </a:r>
            <a:endParaRPr lang="en-GB" sz="40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 smtClean="0"/>
              <a:t>There tentacles grow up to at least 3 metres!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Marine stingers and sea wasps.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Turtles are predators to the jelly’s.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Crayfish, Krill, prawns, shrimps E.C.T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15 </a:t>
            </a:r>
            <a:endParaRPr lang="en-GB" dirty="0">
              <a:solidFill>
                <a:srgbClr val="2962FF"/>
              </a:solidFill>
              <a:latin typeface="Roboto"/>
              <a:hlinkClick r:id="rId3"/>
            </a:endParaRPr>
          </a:p>
          <a:p>
            <a:pPr marL="342900" indent="-342900">
              <a:buFont typeface="+mj-lt"/>
              <a:buAutoNum type="arabicPeriod"/>
            </a:pP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789" y="1241945"/>
            <a:ext cx="4444279" cy="3050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64383"/>
      </p:ext>
    </p:extLst>
  </p:cSld>
  <p:clrMapOvr>
    <a:masterClrMapping/>
  </p:clrMapOvr>
  <p:transition spd="slow">
    <p:randomBar dir="vert"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775" y="1363942"/>
            <a:ext cx="3854528" cy="1278466"/>
          </a:xfrm>
        </p:spPr>
        <p:txBody>
          <a:bodyPr>
            <a:normAutofit fontScale="90000"/>
          </a:bodyPr>
          <a:lstStyle/>
          <a:p>
            <a:r>
              <a:rPr lang="en-GB" sz="4000" dirty="0" smtClean="0">
                <a:solidFill>
                  <a:schemeClr val="bg2">
                    <a:lumMod val="10000"/>
                  </a:schemeClr>
                </a:solidFill>
                <a:latin typeface="BBPawneeFoRever" panose="02000603000000000000" pitchFamily="2" charset="0"/>
                <a:ea typeface="BBPawneeFoRever" panose="02000603000000000000" pitchFamily="2" charset="0"/>
              </a:rPr>
              <a:t>TRUE OF FALSE?</a:t>
            </a:r>
            <a:endParaRPr lang="en-GB" sz="4000" dirty="0">
              <a:solidFill>
                <a:schemeClr val="bg2">
                  <a:lumMod val="10000"/>
                </a:schemeClr>
              </a:solidFill>
              <a:latin typeface="BBPawneeFoRever" panose="02000603000000000000" pitchFamily="2" charset="0"/>
              <a:ea typeface="BBPawneeFoRever" panose="02000603000000000000" pitchFamily="2" charset="0"/>
            </a:endParaRPr>
          </a:p>
        </p:txBody>
      </p:sp>
      <p:pic>
        <p:nvPicPr>
          <p:cNvPr id="5" name="Content Placeholder 4" descr="True and False PNG Transparent Images | PNG All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475"/>
          <a:stretch/>
        </p:blipFill>
        <p:spPr>
          <a:xfrm>
            <a:off x="3142277" y="4765930"/>
            <a:ext cx="867554" cy="85853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090" y="2641694"/>
            <a:ext cx="4521683" cy="3963365"/>
          </a:xfrm>
        </p:spPr>
        <p:txBody>
          <a:bodyPr>
            <a:normAutofit fontScale="62500" lnSpcReduction="20000"/>
          </a:bodyPr>
          <a:lstStyle/>
          <a:p>
            <a:r>
              <a:rPr lang="en-GB" dirty="0" smtClean="0">
                <a:latin typeface="AGNopeNotToday" panose="02000603000000000000" pitchFamily="2" charset="0"/>
                <a:ea typeface="AGNopeNotToday" panose="02000603000000000000" pitchFamily="2" charset="0"/>
              </a:rPr>
              <a:t> </a:t>
            </a:r>
            <a:r>
              <a:rPr lang="en-GB" sz="2800" dirty="0">
                <a:latin typeface="AGNopeNotToday" panose="02000603000000000000" pitchFamily="2" charset="0"/>
                <a:ea typeface="AGNopeNotToday" panose="02000603000000000000" pitchFamily="2" charset="0"/>
              </a:rPr>
              <a:t>A</a:t>
            </a:r>
            <a:r>
              <a:rPr lang="en-GB" sz="2800" dirty="0" smtClean="0">
                <a:latin typeface="AGNopeNotToday" panose="02000603000000000000" pitchFamily="2" charset="0"/>
                <a:ea typeface="AGNopeNotToday" panose="02000603000000000000" pitchFamily="2" charset="0"/>
              </a:rPr>
              <a:t>nswer </a:t>
            </a:r>
            <a:r>
              <a:rPr lang="en-GB" sz="4000" dirty="0" smtClean="0">
                <a:latin typeface="AGNopeNotToday" panose="02000603000000000000" pitchFamily="2" charset="0"/>
                <a:ea typeface="AGNopeNotToday" panose="02000603000000000000" pitchFamily="2" charset="0"/>
              </a:rPr>
              <a:t>these true or false questions </a:t>
            </a:r>
          </a:p>
          <a:p>
            <a:r>
              <a:rPr lang="en-GB" sz="4000" dirty="0" smtClean="0">
                <a:latin typeface="AGNopeNotToday" panose="02000603000000000000" pitchFamily="2" charset="0"/>
                <a:ea typeface="AGNopeNotToday" panose="02000603000000000000" pitchFamily="2" charset="0"/>
              </a:rPr>
              <a:t>True or false?:</a:t>
            </a:r>
          </a:p>
          <a:p>
            <a:pPr marL="342900" indent="-342900">
              <a:buAutoNum type="alphaLcParenR"/>
            </a:pPr>
            <a:r>
              <a:rPr lang="en-GB" sz="4000" dirty="0" smtClean="0">
                <a:latin typeface="AGNopeNotToday" panose="02000603000000000000" pitchFamily="2" charset="0"/>
                <a:ea typeface="AGNopeNotToday" panose="02000603000000000000" pitchFamily="2" charset="0"/>
              </a:rPr>
              <a:t>Box jellyfish sleep 10 hours a day.</a:t>
            </a:r>
          </a:p>
          <a:p>
            <a:pPr marL="342900" indent="-342900">
              <a:buAutoNum type="alphaLcParenR" startAt="2"/>
            </a:pPr>
            <a:r>
              <a:rPr lang="en-GB" sz="4000" dirty="0" smtClean="0">
                <a:latin typeface="AGNopeNotToday" panose="02000603000000000000" pitchFamily="2" charset="0"/>
                <a:ea typeface="AGNopeNotToday" panose="02000603000000000000" pitchFamily="2" charset="0"/>
              </a:rPr>
              <a:t>They are dark blue in colour.</a:t>
            </a:r>
          </a:p>
          <a:p>
            <a:pPr marL="342900" indent="-342900">
              <a:buAutoNum type="alphaLcParenR" startAt="2"/>
            </a:pPr>
            <a:r>
              <a:rPr lang="en-GB" sz="4000" dirty="0" smtClean="0">
                <a:latin typeface="AGNopeNotToday" panose="02000603000000000000" pitchFamily="2" charset="0"/>
                <a:ea typeface="AGNopeNotToday" panose="02000603000000000000" pitchFamily="2" charset="0"/>
              </a:rPr>
              <a:t>They lay eggs.</a:t>
            </a:r>
          </a:p>
          <a:p>
            <a:pPr marL="342900" indent="-342900">
              <a:buAutoNum type="alphaLcParenR" startAt="2"/>
            </a:pPr>
            <a:r>
              <a:rPr lang="en-GB" sz="4000" dirty="0" smtClean="0">
                <a:latin typeface="AGNopeNotToday" panose="02000603000000000000" pitchFamily="2" charset="0"/>
                <a:ea typeface="AGNopeNotToday" panose="02000603000000000000" pitchFamily="2" charset="0"/>
              </a:rPr>
              <a:t>The eggs are a circle type shape.</a:t>
            </a:r>
          </a:p>
          <a:p>
            <a:pPr marL="342900" indent="-342900">
              <a:buAutoNum type="alphaLcParenR" startAt="2"/>
            </a:pPr>
            <a:endParaRPr lang="en-GB" dirty="0"/>
          </a:p>
        </p:txBody>
      </p:sp>
      <p:pic>
        <p:nvPicPr>
          <p:cNvPr id="6" name="Picture 5" descr="True and False PNG Transparent Images | PNG All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72" y="309884"/>
            <a:ext cx="2412095" cy="1693291"/>
          </a:xfrm>
          <a:prstGeom prst="rect">
            <a:avLst/>
          </a:prstGeom>
        </p:spPr>
      </p:pic>
      <p:pic>
        <p:nvPicPr>
          <p:cNvPr id="7" name="Content Placeholder 4" descr="True and False PNG Transparent Images | PNG All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71" y="152400"/>
            <a:ext cx="3569747" cy="1784873"/>
          </a:xfrm>
          <a:prstGeom prst="rect">
            <a:avLst/>
          </a:prstGeom>
        </p:spPr>
      </p:pic>
      <p:pic>
        <p:nvPicPr>
          <p:cNvPr id="8" name="Content Placeholder 4" descr="True and False PNG Transparent Images | PNG All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60" r="-418"/>
          <a:stretch/>
        </p:blipFill>
        <p:spPr>
          <a:xfrm>
            <a:off x="5024614" y="4572747"/>
            <a:ext cx="752349" cy="760700"/>
          </a:xfrm>
          <a:prstGeom prst="rect">
            <a:avLst/>
          </a:prstGeom>
        </p:spPr>
      </p:pic>
      <p:pic>
        <p:nvPicPr>
          <p:cNvPr id="9" name="Content Placeholder 4" descr="True and False PNG Transparent Images | PNG All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60" r="-418"/>
          <a:stretch/>
        </p:blipFill>
        <p:spPr>
          <a:xfrm>
            <a:off x="5063773" y="3785139"/>
            <a:ext cx="778962" cy="787608"/>
          </a:xfrm>
          <a:prstGeom prst="rect">
            <a:avLst/>
          </a:prstGeom>
        </p:spPr>
      </p:pic>
      <p:pic>
        <p:nvPicPr>
          <p:cNvPr id="10" name="Content Placeholder 4" descr="True and False PNG Transparent Images | PNG All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60" r="-418"/>
          <a:stretch/>
        </p:blipFill>
        <p:spPr>
          <a:xfrm>
            <a:off x="2757933" y="5777857"/>
            <a:ext cx="818121" cy="827202"/>
          </a:xfrm>
          <a:prstGeom prst="rect">
            <a:avLst/>
          </a:prstGeom>
        </p:spPr>
      </p:pic>
      <p:sp>
        <p:nvSpPr>
          <p:cNvPr id="11" name="AutoShape 2" descr="2 x 10cm Cute Jellyfish Vinyl Stickers - Fish Kids Ocean Laptop Sticker  #20825 (10cm Tall): Amazon.co.uk: Office Product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6" descr="Red Cute Jellyfish | Cartoons png, Comic books illustration, Jellyfis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249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155575" y="3072304"/>
            <a:ext cx="9170125" cy="626534"/>
          </a:xfrm>
        </p:spPr>
        <p:txBody>
          <a:bodyPr/>
          <a:lstStyle/>
          <a:p>
            <a:r>
              <a:rPr lang="en-GB" b="1" dirty="0" smtClean="0">
                <a:latin typeface="KG What the Teacher Wants" panose="02000000000000000000" pitchFamily="2" charset="0"/>
              </a:rPr>
              <a:t>Thank  you </a:t>
            </a:r>
            <a:r>
              <a:rPr lang="en-GB" b="1" dirty="0" smtClean="0">
                <a:latin typeface="KG What the Teacher Wants" panose="02000000000000000000" pitchFamily="2" charset="0"/>
              </a:rPr>
              <a:t>for reading! </a:t>
            </a:r>
            <a:r>
              <a:rPr lang="en-GB" b="1" dirty="0" smtClean="0">
                <a:latin typeface="KG What the Teacher Wants" panose="02000000000000000000" pitchFamily="2" charset="0"/>
              </a:rPr>
              <a:t>I hoped you learned lots about box jellyfish!</a:t>
            </a:r>
            <a:endParaRPr lang="en-GB" b="1" dirty="0">
              <a:latin typeface="KG What the Teacher Wants" panose="02000000000000000000" pitchFamily="2" charset="0"/>
            </a:endParaRPr>
          </a:p>
        </p:txBody>
      </p:sp>
      <p:sp>
        <p:nvSpPr>
          <p:cNvPr id="10" name="AutoShape 2" descr="Vector Illustration Thanks For Watching Stock Illustration - Download Image  Now - iStock"/>
          <p:cNvSpPr>
            <a:spLocks noChangeAspect="1" noChangeArrowheads="1"/>
          </p:cNvSpPr>
          <p:nvPr/>
        </p:nvSpPr>
        <p:spPr bwMode="auto">
          <a:xfrm>
            <a:off x="63500" y="-136525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4" descr="Thanks for watching cover Royalty Free Vector Image"/>
          <p:cNvSpPr>
            <a:spLocks noChangeAspect="1" noChangeArrowheads="1"/>
          </p:cNvSpPr>
          <p:nvPr/>
        </p:nvSpPr>
        <p:spPr bwMode="auto">
          <a:xfrm>
            <a:off x="63500" y="-136525"/>
            <a:ext cx="220027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2" descr="Thanks for watching by Sergey Sprenne | Desain bergerak, Manipulasi foto,  Gambar bergera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5" name="Picture 3" descr="C:\Users\s\AppData\Local\Microsoft\Windows\INetCache\IE\AD8AGD34\Thankyou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6745" y="3258355"/>
            <a:ext cx="2349500" cy="222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s\AppData\Local\Microsoft\Windows\INetCache\IE\JAJXI5N3\Thanks_for_reading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093" y="304668"/>
            <a:ext cx="6854826" cy="1309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Thank You for Your Reading Newsletter (Page 5) - Line.17QQ.c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3751218"/>
            <a:ext cx="2971800" cy="1533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Bye thanks for reading be safe!!! Poster | Harmony | Keep Calm-o-Matic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90"/>
          <a:stretch/>
        </p:blipFill>
        <p:spPr bwMode="auto">
          <a:xfrm>
            <a:off x="5153091" y="4108720"/>
            <a:ext cx="2445957" cy="2352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17" descr="Show gratitude and say “Thank You” | by William Cho | Student Voice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9" descr="Show gratitude and say “Thank You” | by William Cho | Student Voice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680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3E14B9E1-7F97-4662-8FB1-AC5A81D5A1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913FBCD-4DF7-4ECF-9257-7B99D54993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E0B8658-DE86-42E1-9D01-970FE6B6ABA5}">
  <ds:schemaRefs>
    <ds:schemaRef ds:uri="http://purl.org/dc/terms/"/>
    <ds:schemaRef ds:uri="http://schemas.microsoft.com/office/2006/documentManagement/types"/>
    <ds:schemaRef ds:uri="16c05727-aa75-4e4a-9b5f-8a80a1165891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71af3243-3dd4-4a8d-8c0d-dd76da1f02a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363</Words>
  <Application>Microsoft Office PowerPoint</Application>
  <PresentationFormat>Custom</PresentationFormat>
  <Paragraphs>62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Facet</vt:lpstr>
      <vt:lpstr>BOX JELLYFISH</vt:lpstr>
      <vt:lpstr>COOL FACTS!</vt:lpstr>
      <vt:lpstr>What do the box jellyfish look like?</vt:lpstr>
      <vt:lpstr>Did you know…?</vt:lpstr>
      <vt:lpstr> Did you know their average life span is less than a year! Considering they are the most venomous animals on the planet turtles can be predators to the jelly’s!</vt:lpstr>
      <vt:lpstr>What do box jellyfish eat???</vt:lpstr>
      <vt:lpstr>DO BOX JELLYFISH SLEEP?</vt:lpstr>
      <vt:lpstr>                             QUIZ!</vt:lpstr>
      <vt:lpstr>                      QUIZ ANSWERS!</vt:lpstr>
      <vt:lpstr>TRUE OF FALSE?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2021-03-17T13:57:33Z</dcterms:created>
  <dcterms:modified xsi:type="dcterms:W3CDTF">2021-03-24T14:53:22Z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