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1"/>
  </p:sldMasterIdLst>
  <p:sldIdLst>
    <p:sldId id="256" r:id="rId2"/>
    <p:sldId id="257" r:id="rId3"/>
    <p:sldId id="258" r:id="rId4"/>
    <p:sldId id="259" r:id="rId5"/>
    <p:sldId id="260" r:id="rId6"/>
    <p:sldId id="262" r:id="rId7"/>
    <p:sldId id="261"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81" autoAdjust="0"/>
    <p:restoredTop sz="94660"/>
  </p:normalViewPr>
  <p:slideViewPr>
    <p:cSldViewPr snapToGrid="0">
      <p:cViewPr varScale="1">
        <p:scale>
          <a:sx n="103" d="100"/>
          <a:sy n="103" d="100"/>
        </p:scale>
        <p:origin x="150" y="30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1261872" y="758952"/>
            <a:ext cx="9418320" cy="4041648"/>
          </a:xfrm>
        </p:spPr>
        <p:txBody>
          <a:bodyPr anchor="b">
            <a:normAutofit/>
          </a:bodyPr>
          <a:lstStyle>
            <a:lvl1pPr algn="l">
              <a:lnSpc>
                <a:spcPct val="85000"/>
              </a:lnSpc>
              <a:defRPr sz="7200" baseline="0">
                <a:solidFill>
                  <a:schemeClr val="tx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261872" y="4800600"/>
            <a:ext cx="9418320" cy="1691640"/>
          </a:xfrm>
        </p:spPr>
        <p:txBody>
          <a:bodyPr>
            <a:normAutofit/>
          </a:bodyPr>
          <a:lstStyle>
            <a:lvl1pPr marL="0" indent="0" algn="l">
              <a:buNone/>
              <a:defRPr sz="2200" spc="30" baseline="0">
                <a:solidFill>
                  <a:schemeClr val="tx1">
                    <a:lumMod val="7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7" name="Rectangle 6"/>
          <p:cNvSpPr/>
          <p:nvPr/>
        </p:nvSpPr>
        <p:spPr>
          <a:xfrm>
            <a:off x="0" y="0"/>
            <a:ext cx="457200" cy="6858000"/>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Date Placeholder 7"/>
          <p:cNvSpPr>
            <a:spLocks noGrp="1"/>
          </p:cNvSpPr>
          <p:nvPr>
            <p:ph type="dt" sz="half" idx="10"/>
          </p:nvPr>
        </p:nvSpPr>
        <p:spPr/>
        <p:txBody>
          <a:bodyPr/>
          <a:lstStyle/>
          <a:p>
            <a:fld id="{726ED139-0480-4198-83E2-68CE0B25BC9B}" type="datetimeFigureOut">
              <a:rPr lang="en-US" dirty="0"/>
              <a:t>9/17/2015</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082BD47-5F5E-4508-9DFC-0021F20B392D}" type="datetimeFigureOut">
              <a:rPr lang="en-US" dirty="0"/>
              <a:t>9/17/2015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
        <p:nvSpPr>
          <p:cNvPr id="8" name="Rectangle 7"/>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61872" y="758952"/>
            <a:ext cx="9418320" cy="4041648"/>
          </a:xfrm>
        </p:spPr>
        <p:txBody>
          <a:bodyPr anchor="b">
            <a:normAutofit/>
          </a:bodyPr>
          <a:lstStyle>
            <a:lvl1pPr>
              <a:lnSpc>
                <a:spcPct val="85000"/>
              </a:lnSpc>
              <a:defRPr sz="7200" b="1"/>
            </a:lvl1pPr>
          </a:lstStyle>
          <a:p>
            <a:r>
              <a:rPr lang="en-US" smtClean="0"/>
              <a:t>Click to edit Master title style</a:t>
            </a:r>
            <a:endParaRPr lang="en-US" dirty="0"/>
          </a:p>
        </p:txBody>
      </p:sp>
      <p:sp>
        <p:nvSpPr>
          <p:cNvPr id="3" name="Text Placeholder 2"/>
          <p:cNvSpPr>
            <a:spLocks noGrp="1"/>
          </p:cNvSpPr>
          <p:nvPr>
            <p:ph type="body" idx="1"/>
          </p:nvPr>
        </p:nvSpPr>
        <p:spPr>
          <a:xfrm>
            <a:off x="1261872" y="4800600"/>
            <a:ext cx="9418320" cy="1691640"/>
          </a:xfrm>
        </p:spPr>
        <p:txBody>
          <a:bodyPr anchor="t">
            <a:normAutofit/>
          </a:bodyPr>
          <a:lstStyle>
            <a:lvl1pPr marL="0" indent="0">
              <a:buNone/>
              <a:defRPr sz="2200" spc="30" baseline="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7BB23E3-326B-4424-9A50-2CBB9CA4B2E5}" type="datetimeFigureOut">
              <a:rPr lang="en-US" dirty="0"/>
              <a:t>9/17/2015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
        <p:nvSpPr>
          <p:cNvPr id="8" name="Rectangle 7"/>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61872" y="1828800"/>
            <a:ext cx="4480560" cy="4351337"/>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26480" y="1828800"/>
            <a:ext cx="4480560" cy="4351337"/>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AA09F6F-C437-48B6-80BB-8E50899C06AF}" type="datetimeFigureOut">
              <a:rPr lang="en-US" dirty="0"/>
              <a:t>9/17/2015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
        <p:nvSpPr>
          <p:cNvPr id="8" name="Rectangle 7"/>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261872" y="1713655"/>
            <a:ext cx="4480560" cy="731520"/>
          </a:xfrm>
        </p:spPr>
        <p:txBody>
          <a:bodyPr anchor="b">
            <a:normAutofit/>
          </a:bodyPr>
          <a:lstStyle>
            <a:lvl1pPr marL="0" indent="0">
              <a:spcBef>
                <a:spcPts val="0"/>
              </a:spcBef>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61872"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26480" y="1713655"/>
            <a:ext cx="4480560" cy="731520"/>
          </a:xfrm>
        </p:spPr>
        <p:txBody>
          <a:bodyPr anchor="b">
            <a:normAutofit/>
          </a:bodyPr>
          <a:lstStyle>
            <a:lvl1pPr marL="0" indent="0">
              <a:lnSpc>
                <a:spcPct val="95000"/>
              </a:lnSpc>
              <a:spcBef>
                <a:spcPts val="0"/>
              </a:spcBef>
              <a:buNone/>
              <a:defRPr lang="en-US" sz="2000" b="0" kern="1200" dirty="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2000"/>
              </a:spcBef>
              <a:buFontTx/>
              <a:buNone/>
            </a:pPr>
            <a:r>
              <a:rPr lang="en-US" smtClean="0"/>
              <a:t>Click to edit Master text styles</a:t>
            </a:r>
          </a:p>
        </p:txBody>
      </p:sp>
      <p:sp>
        <p:nvSpPr>
          <p:cNvPr id="6" name="Content Placeholder 5"/>
          <p:cNvSpPr>
            <a:spLocks noGrp="1"/>
          </p:cNvSpPr>
          <p:nvPr>
            <p:ph sz="quarter" idx="4"/>
          </p:nvPr>
        </p:nvSpPr>
        <p:spPr>
          <a:xfrm>
            <a:off x="6126480"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A776D14-B85F-4865-804C-5734F9C85CDD}" type="datetimeFigureOut">
              <a:rPr lang="en-US" dirty="0"/>
              <a:t>9/17/2015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
        <p:nvSpPr>
          <p:cNvPr id="11" name="Rectangle 10"/>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8956C38-6601-4688-9146-5E61D8B04598}" type="datetimeFigureOut">
              <a:rPr lang="en-US" dirty="0"/>
              <a:t>9/17/2015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
        <p:nvSpPr>
          <p:cNvPr id="7" name="Rectangle 6"/>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46061E-CDAE-49E3-92CB-288B639C3B6F}" type="datetimeFigureOut">
              <a:rPr lang="en-US" dirty="0"/>
              <a:t>9/17/2015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
        <p:nvSpPr>
          <p:cNvPr id="5" name="Rectangle 4"/>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200400" cy="1600197"/>
          </a:xfrm>
        </p:spPr>
        <p:txBody>
          <a:bodyPr anchor="b">
            <a:normAutofit/>
          </a:bodyPr>
          <a:lstStyle>
            <a:lvl1pPr>
              <a:defRPr sz="2800" b="1" baseline="0"/>
            </a:lvl1pPr>
          </a:lstStyle>
          <a:p>
            <a:r>
              <a:rPr lang="en-US" smtClean="0"/>
              <a:t>Click to edit Master title style</a:t>
            </a:r>
            <a:endParaRPr lang="en-US" dirty="0"/>
          </a:p>
        </p:txBody>
      </p:sp>
      <p:sp>
        <p:nvSpPr>
          <p:cNvPr id="3" name="Content Placeholder 2"/>
          <p:cNvSpPr>
            <a:spLocks noGrp="1"/>
          </p:cNvSpPr>
          <p:nvPr>
            <p:ph idx="1"/>
          </p:nvPr>
        </p:nvSpPr>
        <p:spPr>
          <a:xfrm>
            <a:off x="4504267" y="685800"/>
            <a:ext cx="6079066" cy="5486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41248" y="2099734"/>
            <a:ext cx="3200400" cy="3810001"/>
          </a:xfrm>
        </p:spPr>
        <p:txBody>
          <a:bodyPr>
            <a:normAutofit/>
          </a:bodyPr>
          <a:lstStyle>
            <a:lvl1pPr marL="0" indent="0">
              <a:lnSpc>
                <a:spcPct val="114000"/>
              </a:lnSpc>
              <a:spcBef>
                <a:spcPts val="800"/>
              </a:spcBef>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35E9851-4767-4B63-B36B-F772D06043F2}" type="datetimeFigureOut">
              <a:rPr lang="en-US" dirty="0"/>
              <a:t>9/17/2015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5105400"/>
            <a:ext cx="11292840" cy="1752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14400" y="5257800"/>
            <a:ext cx="9982200" cy="914400"/>
          </a:xfrm>
        </p:spPr>
        <p:txBody>
          <a:bodyPr anchor="b">
            <a:normAutofit/>
          </a:bodyPr>
          <a:lstStyle>
            <a:lvl1pPr>
              <a:defRPr sz="2800" b="1">
                <a:solidFill>
                  <a:schemeClr val="bg1"/>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0" y="0"/>
            <a:ext cx="11292840" cy="512892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4400" y="6108589"/>
            <a:ext cx="9982200" cy="597011"/>
          </a:xfrm>
        </p:spPr>
        <p:txBody>
          <a:bodyPr>
            <a:normAutofit/>
          </a:bodyPr>
          <a:lstStyle>
            <a:lvl1pPr marL="0" indent="0">
              <a:lnSpc>
                <a:spcPct val="100000"/>
              </a:lnSpc>
              <a:spcBef>
                <a:spcPts val="800"/>
              </a:spcBef>
              <a:buNone/>
              <a:defRPr sz="1400" baseline="0">
                <a:solidFill>
                  <a:schemeClr val="bg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309A586-BE94-448D-BAE3-D5D323B9149F}" type="datetimeFigureOut">
              <a:rPr lang="en-US" dirty="0"/>
              <a:t>9/17/2015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A97CE23-3B6A-482C-9BEA-F32A9EB44C40}" type="datetimeFigureOut">
              <a:rPr lang="en-US" dirty="0"/>
              <a:t>9/17/2015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
        <p:nvSpPr>
          <p:cNvPr id="7" name="Rectangle 6"/>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8700" y="381000"/>
            <a:ext cx="2476500" cy="589756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762000" y="381000"/>
            <a:ext cx="7734300" cy="58975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639C8FD-9717-4D78-9D01-4CBD0AC8CAE0}" type="datetimeFigureOut">
              <a:rPr lang="en-US" dirty="0"/>
              <a:t>9/17/2015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
        <p:nvSpPr>
          <p:cNvPr id="7" name="Rectangle 6"/>
          <p:cNvSpPr/>
          <p:nvPr/>
        </p:nvSpPr>
        <p:spPr>
          <a:xfrm>
            <a:off x="0" y="0"/>
            <a:ext cx="457200" cy="685800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292840" y="0"/>
            <a:ext cx="9144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61872" y="294198"/>
            <a:ext cx="9692640" cy="1397124"/>
          </a:xfrm>
          <a:prstGeom prst="rect">
            <a:avLst/>
          </a:prstGeom>
        </p:spPr>
        <p:txBody>
          <a:bodyPr vert="horz" lIns="91440" tIns="27432"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61872" y="1828800"/>
            <a:ext cx="8595360" cy="435133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16200000">
            <a:off x="10797542" y="998537"/>
            <a:ext cx="1904999" cy="365125"/>
          </a:xfrm>
          <a:prstGeom prst="rect">
            <a:avLst/>
          </a:prstGeom>
        </p:spPr>
        <p:txBody>
          <a:bodyPr vert="horz" lIns="91440" tIns="45720" rIns="91440" bIns="45720" rtlCol="0" anchor="ctr"/>
          <a:lstStyle>
            <a:lvl1pPr algn="r">
              <a:defRPr sz="1050" b="0">
                <a:solidFill>
                  <a:schemeClr val="accent1">
                    <a:lumMod val="40000"/>
                    <a:lumOff val="60000"/>
                  </a:schemeClr>
                </a:solidFill>
              </a:defRPr>
            </a:lvl1pPr>
          </a:lstStyle>
          <a:p>
            <a:fld id="{ADDEAF24-54CC-4408-99B3-A70A172EFF44}" type="datetimeFigureOut">
              <a:rPr lang="en-US" dirty="0"/>
              <a:t>9/17/2015</a:t>
            </a:fld>
            <a:endParaRPr lang="en-US" dirty="0"/>
          </a:p>
        </p:txBody>
      </p:sp>
      <p:sp>
        <p:nvSpPr>
          <p:cNvPr id="5" name="Footer Placeholder 4"/>
          <p:cNvSpPr>
            <a:spLocks noGrp="1"/>
          </p:cNvSpPr>
          <p:nvPr>
            <p:ph type="ftr" sz="quarter" idx="3"/>
          </p:nvPr>
        </p:nvSpPr>
        <p:spPr>
          <a:xfrm rot="16200000">
            <a:off x="9959341" y="4046537"/>
            <a:ext cx="3581400" cy="365125"/>
          </a:xfrm>
          <a:prstGeom prst="rect">
            <a:avLst/>
          </a:prstGeom>
        </p:spPr>
        <p:txBody>
          <a:bodyPr vert="horz" lIns="91440" tIns="45720" rIns="91440" bIns="45720" rtlCol="0" anchor="ctr"/>
          <a:lstStyle>
            <a:lvl1pPr algn="l">
              <a:defRPr sz="1050">
                <a:solidFill>
                  <a:schemeClr val="accent1">
                    <a:lumMod val="40000"/>
                    <a:lumOff val="60000"/>
                  </a:schemeClr>
                </a:solidFill>
              </a:defRPr>
            </a:lvl1pPr>
          </a:lstStyle>
          <a:p>
            <a:endParaRPr lang="en-US" dirty="0"/>
          </a:p>
        </p:txBody>
      </p:sp>
      <p:sp>
        <p:nvSpPr>
          <p:cNvPr id="6" name="Slide Number Placeholder 5"/>
          <p:cNvSpPr>
            <a:spLocks noGrp="1"/>
          </p:cNvSpPr>
          <p:nvPr>
            <p:ph type="sldNum" sz="quarter" idx="4"/>
          </p:nvPr>
        </p:nvSpPr>
        <p:spPr>
          <a:xfrm>
            <a:off x="11292840" y="6172200"/>
            <a:ext cx="914400" cy="593725"/>
          </a:xfrm>
          <a:prstGeom prst="rect">
            <a:avLst/>
          </a:prstGeom>
        </p:spPr>
        <p:txBody>
          <a:bodyPr vert="horz" lIns="45720" tIns="45720" rIns="45720" bIns="45720" rtlCol="0" anchor="ctr">
            <a:normAutofit/>
          </a:bodyPr>
          <a:lstStyle>
            <a:lvl1pPr algn="ctr">
              <a:defRPr sz="3600">
                <a:solidFill>
                  <a:schemeClr val="accent1">
                    <a:lumMod val="60000"/>
                    <a:lumOff val="40000"/>
                  </a:schemeClr>
                </a:solidFill>
                <a:latin typeface="+mj-lt"/>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90000"/>
        </a:lnSpc>
        <a:spcBef>
          <a:spcPct val="0"/>
        </a:spcBef>
        <a:buNone/>
        <a:defRPr sz="4400" b="1" kern="1200" spc="-50" baseline="0">
          <a:solidFill>
            <a:schemeClr val="accent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2000" kern="1200" spc="10" baseline="0">
          <a:solidFill>
            <a:schemeClr val="tx1">
              <a:lumMod val="65000"/>
              <a:lumOff val="35000"/>
            </a:schemeClr>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u="sng" dirty="0" smtClean="0"/>
              <a:t>Parents Forum</a:t>
            </a:r>
            <a:r>
              <a:rPr lang="en-GB" dirty="0" smtClean="0"/>
              <a:t/>
            </a:r>
            <a:br>
              <a:rPr lang="en-GB" dirty="0" smtClean="0"/>
            </a:br>
            <a:r>
              <a:rPr lang="en-GB" sz="3200" dirty="0" smtClean="0"/>
              <a:t>Does our Homework Policy reflect what our pupils need?</a:t>
            </a:r>
            <a:r>
              <a:rPr lang="en-GB" dirty="0" smtClean="0"/>
              <a:t/>
            </a:r>
            <a:br>
              <a:rPr lang="en-GB" dirty="0" smtClean="0"/>
            </a:br>
            <a:endParaRPr lang="en-GB" dirty="0"/>
          </a:p>
        </p:txBody>
      </p:sp>
      <p:sp>
        <p:nvSpPr>
          <p:cNvPr id="3" name="Subtitle 2"/>
          <p:cNvSpPr>
            <a:spLocks noGrp="1"/>
          </p:cNvSpPr>
          <p:nvPr>
            <p:ph type="subTitle" idx="1"/>
          </p:nvPr>
        </p:nvSpPr>
        <p:spPr/>
        <p:txBody>
          <a:bodyPr/>
          <a:lstStyle/>
          <a:p>
            <a:r>
              <a:rPr lang="en-GB" dirty="0" smtClean="0"/>
              <a:t>Thank you for coming. Please help yourself to a cup of tea or coffee. We will start at 9.05am.</a:t>
            </a:r>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64605" y="206246"/>
            <a:ext cx="2857500" cy="2190750"/>
          </a:xfrm>
          <a:prstGeom prst="rect">
            <a:avLst/>
          </a:prstGeom>
        </p:spPr>
      </p:pic>
    </p:spTree>
    <p:extLst>
      <p:ext uri="{BB962C8B-B14F-4D97-AF65-F5344CB8AC3E}">
        <p14:creationId xmlns:p14="http://schemas.microsoft.com/office/powerpoint/2010/main" val="26340909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Homework</a:t>
            </a:r>
            <a:endParaRPr lang="en-GB" u="sng" dirty="0"/>
          </a:p>
        </p:txBody>
      </p:sp>
      <p:sp>
        <p:nvSpPr>
          <p:cNvPr id="3" name="Content Placeholder 2"/>
          <p:cNvSpPr>
            <a:spLocks noGrp="1"/>
          </p:cNvSpPr>
          <p:nvPr>
            <p:ph idx="1"/>
          </p:nvPr>
        </p:nvSpPr>
        <p:spPr/>
        <p:txBody>
          <a:bodyPr>
            <a:normAutofit fontScale="92500" lnSpcReduction="10000"/>
          </a:bodyPr>
          <a:lstStyle/>
          <a:p>
            <a:r>
              <a:rPr lang="en-GB" dirty="0"/>
              <a:t>To develop a </a:t>
            </a:r>
            <a:r>
              <a:rPr lang="en-GB" dirty="0">
                <a:solidFill>
                  <a:srgbClr val="C00000"/>
                </a:solidFill>
              </a:rPr>
              <a:t>LOVE</a:t>
            </a:r>
            <a:r>
              <a:rPr lang="en-GB" dirty="0"/>
              <a:t> of learning</a:t>
            </a:r>
          </a:p>
          <a:p>
            <a:r>
              <a:rPr lang="en-GB" dirty="0"/>
              <a:t>To show </a:t>
            </a:r>
            <a:r>
              <a:rPr lang="en-GB" dirty="0">
                <a:solidFill>
                  <a:srgbClr val="7030A0"/>
                </a:solidFill>
              </a:rPr>
              <a:t>RESPECT</a:t>
            </a:r>
            <a:r>
              <a:rPr lang="en-GB" dirty="0"/>
              <a:t> for the power of scholarship</a:t>
            </a:r>
          </a:p>
          <a:p>
            <a:r>
              <a:rPr lang="en-GB" dirty="0"/>
              <a:t>By sharing our learning we foster a sense of </a:t>
            </a:r>
            <a:r>
              <a:rPr lang="en-GB" dirty="0">
                <a:solidFill>
                  <a:srgbClr val="00B0F0"/>
                </a:solidFill>
              </a:rPr>
              <a:t>BELONGING</a:t>
            </a:r>
          </a:p>
          <a:p>
            <a:pPr marL="0" indent="0">
              <a:buNone/>
            </a:pPr>
            <a:r>
              <a:rPr lang="en-GB" b="1" u="sng" dirty="0"/>
              <a:t>Rationale</a:t>
            </a:r>
            <a:endParaRPr lang="en-GB" u="sng" dirty="0"/>
          </a:p>
          <a:p>
            <a:pPr>
              <a:spcAft>
                <a:spcPts val="0"/>
              </a:spcAft>
            </a:pPr>
            <a:r>
              <a:rPr lang="en-GB" dirty="0">
                <a:solidFill>
                  <a:srgbClr val="000000"/>
                </a:solidFill>
                <a:latin typeface="Calibri" panose="020F0502020204030204" pitchFamily="34" charset="0"/>
                <a:ea typeface="Calibri" panose="020F0502020204030204" pitchFamily="34" charset="0"/>
                <a:cs typeface="Comic Sans MS" panose="030F0702030302020204" pitchFamily="66" charset="0"/>
              </a:rPr>
              <a:t>Homework plays an important role in children’s education and should be an integral part of their development and learning. </a:t>
            </a:r>
            <a:r>
              <a:rPr lang="en-GB" dirty="0">
                <a:solidFill>
                  <a:srgbClr val="00B050"/>
                </a:solidFill>
                <a:latin typeface="Calibri" panose="020F0502020204030204" pitchFamily="34" charset="0"/>
                <a:ea typeface="Calibri" panose="020F0502020204030204" pitchFamily="34" charset="0"/>
                <a:cs typeface="Comic Sans MS" panose="030F0702030302020204" pitchFamily="66" charset="0"/>
              </a:rPr>
              <a:t>At St Mary’s we are very committed to building strong home/school links. We know that education is most effective where there is a positive partnership between home and school. We hope that homework/learning at home will increase a child’s enjoyment of learning and his/her understanding. We know that it is crucial that we offer support to parents so that there is a better understanding of how learning can be further extended at home. In this policy homework refers to any work or activity which children are asked to do outside of lesson time, usually with parents or carers. </a:t>
            </a:r>
            <a:endParaRPr lang="en-GB" sz="2400" dirty="0">
              <a:solidFill>
                <a:srgbClr val="000000"/>
              </a:solidFill>
              <a:latin typeface="Comic Sans MS" panose="030F0702030302020204" pitchFamily="66" charset="0"/>
              <a:ea typeface="Calibri" panose="020F0502020204030204" pitchFamily="34" charset="0"/>
              <a:cs typeface="Comic Sans MS" panose="030F0702030302020204" pitchFamily="66" charset="0"/>
            </a:endParaRPr>
          </a:p>
          <a:p>
            <a:pPr>
              <a:spcAft>
                <a:spcPts val="0"/>
              </a:spcAft>
            </a:pPr>
            <a:endParaRPr lang="en-GB" sz="2400" dirty="0">
              <a:solidFill>
                <a:srgbClr val="000000"/>
              </a:solidFill>
              <a:latin typeface="Comic Sans MS" panose="030F0702030302020204" pitchFamily="66" charset="0"/>
              <a:ea typeface="Calibri" panose="020F0502020204030204" pitchFamily="34" charset="0"/>
              <a:cs typeface="Comic Sans MS" panose="030F0702030302020204" pitchFamily="66" charset="0"/>
            </a:endParaRPr>
          </a:p>
          <a:p>
            <a:pPr marL="0" indent="0">
              <a:buNone/>
            </a:pPr>
            <a:endParaRPr lang="en-GB" dirty="0"/>
          </a:p>
        </p:txBody>
      </p:sp>
    </p:spTree>
    <p:extLst>
      <p:ext uri="{BB962C8B-B14F-4D97-AF65-F5344CB8AC3E}">
        <p14:creationId xmlns:p14="http://schemas.microsoft.com/office/powerpoint/2010/main" val="17878156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Aims</a:t>
            </a:r>
            <a:br>
              <a:rPr lang="en-GB" dirty="0"/>
            </a:br>
            <a:r>
              <a:rPr lang="en-GB" sz="2000" dirty="0"/>
              <a:t>Although homework can be set in many different forms, the aims are broadly:</a:t>
            </a:r>
            <a:br>
              <a:rPr lang="en-GB" sz="2000" dirty="0"/>
            </a:br>
            <a:endParaRPr lang="en-GB" sz="2000" dirty="0"/>
          </a:p>
        </p:txBody>
      </p:sp>
      <p:sp>
        <p:nvSpPr>
          <p:cNvPr id="3" name="Content Placeholder 2"/>
          <p:cNvSpPr>
            <a:spLocks noGrp="1"/>
          </p:cNvSpPr>
          <p:nvPr>
            <p:ph idx="1"/>
          </p:nvPr>
        </p:nvSpPr>
        <p:spPr/>
        <p:txBody>
          <a:bodyPr>
            <a:normAutofit fontScale="92500" lnSpcReduction="20000"/>
          </a:bodyPr>
          <a:lstStyle/>
          <a:p>
            <a:pPr lvl="0"/>
            <a:r>
              <a:rPr lang="en-GB" dirty="0" smtClean="0"/>
              <a:t>To </a:t>
            </a:r>
            <a:r>
              <a:rPr lang="en-GB" dirty="0"/>
              <a:t>develop independence in children</a:t>
            </a:r>
          </a:p>
          <a:p>
            <a:pPr lvl="0"/>
            <a:r>
              <a:rPr lang="en-GB" dirty="0"/>
              <a:t>To enable them to practise skills learnt in the classroom</a:t>
            </a:r>
          </a:p>
          <a:p>
            <a:pPr lvl="0"/>
            <a:r>
              <a:rPr lang="en-GB" dirty="0"/>
              <a:t>To develop self-discipline and time management skills</a:t>
            </a:r>
          </a:p>
          <a:p>
            <a:pPr lvl="0"/>
            <a:r>
              <a:rPr lang="en-GB" dirty="0"/>
              <a:t>To allow research in an area of personal interest, particularly as part of a class topic</a:t>
            </a:r>
          </a:p>
          <a:p>
            <a:pPr lvl="0"/>
            <a:r>
              <a:rPr lang="en-GB" dirty="0"/>
              <a:t>To develop research skills as part of an open ended assignment</a:t>
            </a:r>
          </a:p>
          <a:p>
            <a:pPr lvl="0"/>
            <a:r>
              <a:rPr lang="en-GB" dirty="0"/>
              <a:t>To foster a partnership between school and home</a:t>
            </a:r>
          </a:p>
          <a:p>
            <a:pPr lvl="0"/>
            <a:r>
              <a:rPr lang="en-GB" dirty="0"/>
              <a:t>To help raise standards of attainment</a:t>
            </a:r>
          </a:p>
          <a:p>
            <a:pPr lvl="0"/>
            <a:r>
              <a:rPr lang="en-GB" dirty="0"/>
              <a:t>To improve the quality of the learning experience and to extend it beyond the classroom</a:t>
            </a:r>
          </a:p>
          <a:p>
            <a:pPr lvl="0"/>
            <a:r>
              <a:rPr lang="en-GB" dirty="0"/>
              <a:t>To prepare Y6 pupils for transfer to secondary school.</a:t>
            </a:r>
          </a:p>
          <a:p>
            <a:endParaRPr lang="en-GB" dirty="0"/>
          </a:p>
        </p:txBody>
      </p:sp>
    </p:spTree>
    <p:extLst>
      <p:ext uri="{BB962C8B-B14F-4D97-AF65-F5344CB8AC3E}">
        <p14:creationId xmlns:p14="http://schemas.microsoft.com/office/powerpoint/2010/main" val="2502247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Guidelines</a:t>
            </a:r>
            <a:br>
              <a:rPr lang="en-GB" dirty="0"/>
            </a:br>
            <a:endParaRPr lang="en-GB" dirty="0"/>
          </a:p>
        </p:txBody>
      </p:sp>
      <p:sp>
        <p:nvSpPr>
          <p:cNvPr id="3" name="Content Placeholder 2"/>
          <p:cNvSpPr>
            <a:spLocks noGrp="1"/>
          </p:cNvSpPr>
          <p:nvPr>
            <p:ph idx="1"/>
          </p:nvPr>
        </p:nvSpPr>
        <p:spPr>
          <a:xfrm>
            <a:off x="1261872" y="1156996"/>
            <a:ext cx="8595360" cy="5178490"/>
          </a:xfrm>
        </p:spPr>
        <p:txBody>
          <a:bodyPr>
            <a:normAutofit fontScale="70000" lnSpcReduction="20000"/>
          </a:bodyPr>
          <a:lstStyle/>
          <a:p>
            <a:r>
              <a:rPr lang="en-GB" dirty="0" smtClean="0"/>
              <a:t>Homework </a:t>
            </a:r>
            <a:r>
              <a:rPr lang="en-GB" dirty="0"/>
              <a:t>should be set on a weekly basis excepting periods when children have other priorities in their schedule </a:t>
            </a:r>
            <a:r>
              <a:rPr lang="en-GB" dirty="0" err="1"/>
              <a:t>ie</a:t>
            </a:r>
            <a:r>
              <a:rPr lang="en-GB" dirty="0"/>
              <a:t> SATs, school plays or productions to prepare for, or exterior activities such as </a:t>
            </a:r>
            <a:r>
              <a:rPr lang="en-GB" dirty="0" err="1"/>
              <a:t>residentials</a:t>
            </a:r>
            <a:r>
              <a:rPr lang="en-GB" dirty="0"/>
              <a:t> or concerts.</a:t>
            </a:r>
          </a:p>
          <a:p>
            <a:r>
              <a:rPr lang="en-GB" dirty="0"/>
              <a:t>Children will be asked to work on a variety of tasks throughout their school life. These will include reading, learning spellings and times tables, maths investigation, completing written assignments, researching topics, and practical activities</a:t>
            </a:r>
          </a:p>
          <a:p>
            <a:pPr>
              <a:lnSpc>
                <a:spcPct val="115000"/>
              </a:lnSpc>
              <a:spcAft>
                <a:spcPts val="1000"/>
              </a:spcAft>
            </a:pPr>
            <a:r>
              <a:rPr lang="en-GB" dirty="0" smtClean="0">
                <a:latin typeface="+mj-lt"/>
                <a:ea typeface="Calibri" panose="020F0502020204030204" pitchFamily="34" charset="0"/>
                <a:cs typeface="Times New Roman" panose="02020603050405020304" pitchFamily="18" charset="0"/>
              </a:rPr>
              <a:t>Children </a:t>
            </a:r>
            <a:r>
              <a:rPr lang="en-GB" dirty="0">
                <a:latin typeface="+mj-lt"/>
                <a:ea typeface="Calibri" panose="020F0502020204030204" pitchFamily="34" charset="0"/>
                <a:cs typeface="Times New Roman" panose="02020603050405020304" pitchFamily="18" charset="0"/>
              </a:rPr>
              <a:t>will be expected to take responsibility for their own homework tasks. Parents and teachers will use the Home School link Book as a form of communication, noting any difficulties and successes, and signing it on a weekly basis. </a:t>
            </a:r>
            <a:r>
              <a:rPr lang="en-GB" dirty="0">
                <a:solidFill>
                  <a:srgbClr val="00B050"/>
                </a:solidFill>
                <a:latin typeface="+mj-lt"/>
                <a:ea typeface="Calibri" panose="020F0502020204030204" pitchFamily="34" charset="0"/>
                <a:cs typeface="Times New Roman" panose="02020603050405020304" pitchFamily="18" charset="0"/>
              </a:rPr>
              <a:t>Pupils will be given two books for their homework (these will alternate to allow a week for homework completion and a week for marking and feedback) and this will be kept as their personal record of achievement. </a:t>
            </a:r>
            <a:endParaRPr lang="en-GB" dirty="0">
              <a:latin typeface="+mj-lt"/>
            </a:endParaRPr>
          </a:p>
          <a:p>
            <a:r>
              <a:rPr lang="en-GB" dirty="0"/>
              <a:t>Should pupils be unable to complete their homework tasks because of illness or the nature of the task, then the Home School Book should be completed by the parent giving the reasons.  This will enable the teachers to further support the child in their class learning. </a:t>
            </a:r>
          </a:p>
          <a:p>
            <a:r>
              <a:rPr lang="en-GB" dirty="0"/>
              <a:t>At the beginning of each academic year each class teacher will send home a homework timetable to enable parents and children together to plan when assignments will be completed.</a:t>
            </a:r>
          </a:p>
          <a:p>
            <a:r>
              <a:rPr lang="en-GB" dirty="0"/>
              <a:t>Homework is expected to be handed in on time to facilitate marking.</a:t>
            </a:r>
          </a:p>
          <a:p>
            <a:r>
              <a:rPr lang="en-GB" dirty="0"/>
              <a:t>Should pupils hand in homework late on a regular basis or fail to complete tasks, then parents will be informed. Pupils who regularly miss deadlines for handing in completed homework may be asked to complete this during break times. </a:t>
            </a:r>
          </a:p>
        </p:txBody>
      </p:sp>
    </p:spTree>
    <p:extLst>
      <p:ext uri="{BB962C8B-B14F-4D97-AF65-F5344CB8AC3E}">
        <p14:creationId xmlns:p14="http://schemas.microsoft.com/office/powerpoint/2010/main" val="37991081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Working in Partnership</a:t>
            </a:r>
            <a:br>
              <a:rPr lang="en-GB" dirty="0"/>
            </a:br>
            <a:endParaRPr lang="en-GB" dirty="0"/>
          </a:p>
        </p:txBody>
      </p:sp>
      <p:sp>
        <p:nvSpPr>
          <p:cNvPr id="3" name="Content Placeholder 2"/>
          <p:cNvSpPr>
            <a:spLocks noGrp="1"/>
          </p:cNvSpPr>
          <p:nvPr>
            <p:ph idx="1"/>
          </p:nvPr>
        </p:nvSpPr>
        <p:spPr/>
        <p:txBody>
          <a:bodyPr>
            <a:normAutofit lnSpcReduction="10000"/>
          </a:bodyPr>
          <a:lstStyle/>
          <a:p>
            <a:r>
              <a:rPr lang="en-GB" dirty="0" smtClean="0"/>
              <a:t>Children </a:t>
            </a:r>
            <a:r>
              <a:rPr lang="en-GB" dirty="0"/>
              <a:t>should be responsible for taking home their assignments and Homework Book, completing the tasks to the best of their ability and handing in finished pieces on time.</a:t>
            </a:r>
          </a:p>
          <a:p>
            <a:r>
              <a:rPr lang="en-GB" dirty="0"/>
              <a:t>Teachers should regularly set tasks which are achievable and interesting, mark the work and provide positive, constructive feedback.</a:t>
            </a:r>
          </a:p>
          <a:p>
            <a:r>
              <a:rPr lang="en-GB" dirty="0"/>
              <a:t>Parents should ensure that children have a quiet place to study, be aware of their child’s assignments and provide support when it is required. They should also sign the Home School Book to acknowledge that work has been completed. </a:t>
            </a:r>
          </a:p>
          <a:p>
            <a:r>
              <a:rPr lang="en-GB" dirty="0"/>
              <a:t>If homework is becoming burdensome for a child, parents should come and discuss the matter with the class teacher in order that school and home can work in partnership to support every child.</a:t>
            </a:r>
          </a:p>
          <a:p>
            <a:endParaRPr lang="en-GB" dirty="0"/>
          </a:p>
        </p:txBody>
      </p:sp>
    </p:spTree>
    <p:extLst>
      <p:ext uri="{BB962C8B-B14F-4D97-AF65-F5344CB8AC3E}">
        <p14:creationId xmlns:p14="http://schemas.microsoft.com/office/powerpoint/2010/main" val="32267477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Progression</a:t>
            </a:r>
            <a:br>
              <a:rPr lang="en-GB" dirty="0"/>
            </a:br>
            <a:endParaRPr lang="en-GB" dirty="0"/>
          </a:p>
        </p:txBody>
      </p:sp>
      <p:sp>
        <p:nvSpPr>
          <p:cNvPr id="3" name="Content Placeholder 2"/>
          <p:cNvSpPr>
            <a:spLocks noGrp="1"/>
          </p:cNvSpPr>
          <p:nvPr>
            <p:ph idx="1"/>
          </p:nvPr>
        </p:nvSpPr>
        <p:spPr/>
        <p:txBody>
          <a:bodyPr>
            <a:normAutofit fontScale="92500" lnSpcReduction="10000"/>
          </a:bodyPr>
          <a:lstStyle/>
          <a:p>
            <a:r>
              <a:rPr lang="en-GB" b="1" u="sng" dirty="0" smtClean="0">
                <a:solidFill>
                  <a:srgbClr val="00B050"/>
                </a:solidFill>
              </a:rPr>
              <a:t>Oak </a:t>
            </a:r>
            <a:r>
              <a:rPr lang="en-GB" b="1" u="sng" dirty="0">
                <a:solidFill>
                  <a:srgbClr val="00B050"/>
                </a:solidFill>
              </a:rPr>
              <a:t>Class: 1 hour per </a:t>
            </a:r>
            <a:r>
              <a:rPr lang="en-GB" b="1" u="sng" dirty="0" smtClean="0">
                <a:solidFill>
                  <a:srgbClr val="00B050"/>
                </a:solidFill>
              </a:rPr>
              <a:t>week</a:t>
            </a:r>
            <a:endParaRPr lang="en-GB" u="sng" dirty="0">
              <a:solidFill>
                <a:srgbClr val="00B050"/>
              </a:solidFill>
            </a:endParaRPr>
          </a:p>
          <a:p>
            <a:pPr marL="0" indent="0">
              <a:buNone/>
            </a:pPr>
            <a:r>
              <a:rPr lang="en-GB" dirty="0" smtClean="0">
                <a:solidFill>
                  <a:srgbClr val="00B050"/>
                </a:solidFill>
              </a:rPr>
              <a:t>Reading </a:t>
            </a:r>
            <a:r>
              <a:rPr lang="en-GB" dirty="0">
                <a:solidFill>
                  <a:srgbClr val="00B050"/>
                </a:solidFill>
              </a:rPr>
              <a:t>(Read to or heard read) every night. Then a project will be given for two weeks alternating with Maths or English activity. Year 1’s will have their spellings. Year R’s will have sight words to read.</a:t>
            </a:r>
          </a:p>
          <a:p>
            <a:r>
              <a:rPr lang="en-GB" b="1" u="sng" dirty="0">
                <a:solidFill>
                  <a:srgbClr val="00B050"/>
                </a:solidFill>
              </a:rPr>
              <a:t>Ash Class: 1 hour to 1 ½ hour a week</a:t>
            </a:r>
            <a:endParaRPr lang="en-GB" u="sng" dirty="0">
              <a:solidFill>
                <a:srgbClr val="00B050"/>
              </a:solidFill>
            </a:endParaRPr>
          </a:p>
          <a:p>
            <a:pPr marL="0" indent="0">
              <a:buNone/>
            </a:pPr>
            <a:r>
              <a:rPr lang="en-GB" dirty="0">
                <a:solidFill>
                  <a:srgbClr val="00B050"/>
                </a:solidFill>
              </a:rPr>
              <a:t>Reading every night, Spellings and a spelling exercise weekly, English or Maths activity weekly.</a:t>
            </a:r>
          </a:p>
          <a:p>
            <a:r>
              <a:rPr lang="en-GB" b="1" u="sng" dirty="0">
                <a:solidFill>
                  <a:srgbClr val="00B050"/>
                </a:solidFill>
              </a:rPr>
              <a:t>Lime and Elder Class: 2 hours per week</a:t>
            </a:r>
            <a:endParaRPr lang="en-GB" u="sng" dirty="0">
              <a:solidFill>
                <a:srgbClr val="00B050"/>
              </a:solidFill>
            </a:endParaRPr>
          </a:p>
          <a:p>
            <a:pPr marL="0" indent="0">
              <a:buNone/>
            </a:pPr>
            <a:r>
              <a:rPr lang="en-GB" dirty="0">
                <a:solidFill>
                  <a:srgbClr val="00B050"/>
                </a:solidFill>
              </a:rPr>
              <a:t>Reading every night, Spellings with a spelling exercise, English and Maths activity which consolidates learning from the week.</a:t>
            </a:r>
          </a:p>
          <a:p>
            <a:pPr marL="0" indent="0">
              <a:buNone/>
            </a:pPr>
            <a:r>
              <a:rPr lang="en-GB" dirty="0">
                <a:solidFill>
                  <a:srgbClr val="00B050"/>
                </a:solidFill>
              </a:rPr>
              <a:t>Year 6 may have extra activities which will help them prepare for </a:t>
            </a:r>
            <a:r>
              <a:rPr lang="en-GB" dirty="0" err="1">
                <a:solidFill>
                  <a:srgbClr val="00B050"/>
                </a:solidFill>
              </a:rPr>
              <a:t>residentials</a:t>
            </a:r>
            <a:r>
              <a:rPr lang="en-GB" dirty="0">
                <a:solidFill>
                  <a:srgbClr val="00B050"/>
                </a:solidFill>
              </a:rPr>
              <a:t>, SAT’s or transition to Secondary.</a:t>
            </a:r>
          </a:p>
          <a:p>
            <a:endParaRPr lang="en-GB" dirty="0"/>
          </a:p>
        </p:txBody>
      </p:sp>
    </p:spTree>
    <p:extLst>
      <p:ext uri="{BB962C8B-B14F-4D97-AF65-F5344CB8AC3E}">
        <p14:creationId xmlns:p14="http://schemas.microsoft.com/office/powerpoint/2010/main" val="5698194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Examples</a:t>
            </a:r>
            <a:endParaRPr lang="en-GB" dirty="0"/>
          </a:p>
        </p:txBody>
      </p:sp>
      <p:sp>
        <p:nvSpPr>
          <p:cNvPr id="3" name="Content Placeholder 2"/>
          <p:cNvSpPr>
            <a:spLocks noGrp="1"/>
          </p:cNvSpPr>
          <p:nvPr>
            <p:ph idx="1"/>
          </p:nvPr>
        </p:nvSpPr>
        <p:spPr/>
        <p:txBody>
          <a:bodyPr/>
          <a:lstStyle/>
          <a:p>
            <a:r>
              <a:rPr lang="en-GB" dirty="0" smtClean="0"/>
              <a:t>Feedback from the pupils, indicate that projects over a period of 2 or 3 weeks are exciting and interesting. What do you think the parent body feel about this?</a:t>
            </a:r>
          </a:p>
          <a:p>
            <a:r>
              <a:rPr lang="en-GB" dirty="0" smtClean="0"/>
              <a:t>Do parents feel confident in helping pupils with homework? Spellings/phonics? Maths?</a:t>
            </a:r>
            <a:r>
              <a:rPr lang="en-GB" dirty="0"/>
              <a:t> </a:t>
            </a:r>
            <a:r>
              <a:rPr lang="en-GB" dirty="0" smtClean="0"/>
              <a:t>Could we run some short courses/information sessions?</a:t>
            </a:r>
          </a:p>
          <a:p>
            <a:r>
              <a:rPr lang="en-GB" dirty="0" smtClean="0"/>
              <a:t>New system: one book, one week then swap. How do parents feel about this? Is this making it easier for pupils to complete?</a:t>
            </a:r>
          </a:p>
          <a:p>
            <a:r>
              <a:rPr lang="en-GB" dirty="0" smtClean="0"/>
              <a:t>Year R parents: apart from reading, would you like a project/piece of homework?</a:t>
            </a:r>
          </a:p>
        </p:txBody>
      </p:sp>
    </p:spTree>
    <p:extLst>
      <p:ext uri="{BB962C8B-B14F-4D97-AF65-F5344CB8AC3E}">
        <p14:creationId xmlns:p14="http://schemas.microsoft.com/office/powerpoint/2010/main" val="15371528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Other areas for input…</a:t>
            </a:r>
            <a:br>
              <a:rPr lang="en-GB" dirty="0" smtClean="0"/>
            </a:br>
            <a:endParaRPr lang="en-GB" dirty="0"/>
          </a:p>
        </p:txBody>
      </p:sp>
      <p:sp>
        <p:nvSpPr>
          <p:cNvPr id="3" name="Content Placeholder 2"/>
          <p:cNvSpPr>
            <a:spLocks noGrp="1"/>
          </p:cNvSpPr>
          <p:nvPr>
            <p:ph idx="1"/>
          </p:nvPr>
        </p:nvSpPr>
        <p:spPr/>
        <p:txBody>
          <a:bodyPr/>
          <a:lstStyle/>
          <a:p>
            <a:r>
              <a:rPr lang="en-GB" dirty="0" smtClean="0"/>
              <a:t>Newsletter: best format?</a:t>
            </a:r>
          </a:p>
        </p:txBody>
      </p:sp>
      <p:pic>
        <p:nvPicPr>
          <p:cNvPr id="4" name="Picture 3"/>
          <p:cNvPicPr>
            <a:picLocks noChangeAspect="1"/>
          </p:cNvPicPr>
          <p:nvPr/>
        </p:nvPicPr>
        <p:blipFill>
          <a:blip r:embed="rId2"/>
          <a:stretch>
            <a:fillRect/>
          </a:stretch>
        </p:blipFill>
        <p:spPr>
          <a:xfrm>
            <a:off x="1261872" y="2305341"/>
            <a:ext cx="4886325" cy="3590925"/>
          </a:xfrm>
          <a:prstGeom prst="rect">
            <a:avLst/>
          </a:prstGeom>
        </p:spPr>
      </p:pic>
      <p:pic>
        <p:nvPicPr>
          <p:cNvPr id="5" name="Picture 4"/>
          <p:cNvPicPr>
            <a:picLocks noChangeAspect="1"/>
          </p:cNvPicPr>
          <p:nvPr/>
        </p:nvPicPr>
        <p:blipFill>
          <a:blip r:embed="rId3"/>
          <a:stretch>
            <a:fillRect/>
          </a:stretch>
        </p:blipFill>
        <p:spPr>
          <a:xfrm>
            <a:off x="3258299" y="2723319"/>
            <a:ext cx="4791075" cy="3800475"/>
          </a:xfrm>
          <a:prstGeom prst="rect">
            <a:avLst/>
          </a:prstGeom>
        </p:spPr>
      </p:pic>
      <p:sp>
        <p:nvSpPr>
          <p:cNvPr id="6" name="Rectangle 5"/>
          <p:cNvSpPr/>
          <p:nvPr/>
        </p:nvSpPr>
        <p:spPr>
          <a:xfrm rot="19810311">
            <a:off x="7202396" y="1190090"/>
            <a:ext cx="2300630" cy="923330"/>
          </a:xfrm>
          <a:prstGeom prst="rect">
            <a:avLst/>
          </a:prstGeom>
          <a:noFill/>
        </p:spPr>
        <p:txBody>
          <a:bodyPr wrap="none" lIns="91440" tIns="45720" rIns="91440" bIns="45720">
            <a:spAutoFit/>
          </a:bodyPr>
          <a:lstStyle/>
          <a:p>
            <a:pPr algn="ctr"/>
            <a:r>
              <a:rPr lang="en-US" sz="5400" b="1" cap="none" spc="0"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Email</a:t>
            </a:r>
            <a:endParaRPr lang="en-US"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
        <p:nvSpPr>
          <p:cNvPr id="7" name="Rectangle 6"/>
          <p:cNvSpPr/>
          <p:nvPr/>
        </p:nvSpPr>
        <p:spPr>
          <a:xfrm rot="19760520">
            <a:off x="7558869" y="1474437"/>
            <a:ext cx="3922870" cy="923330"/>
          </a:xfrm>
          <a:prstGeom prst="rect">
            <a:avLst/>
          </a:prstGeom>
          <a:noFill/>
        </p:spPr>
        <p:txBody>
          <a:bodyPr wrap="none" lIns="91440" tIns="45720" rIns="91440" bIns="45720">
            <a:spAutoFit/>
          </a:bodyPr>
          <a:lstStyle/>
          <a:p>
            <a:pPr algn="ctr"/>
            <a:r>
              <a:rPr lang="en-US" sz="5400" b="1" cap="none" spc="0"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Hard copy</a:t>
            </a:r>
            <a:endParaRPr lang="en-US" sz="5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Tree>
    <p:extLst>
      <p:ext uri="{BB962C8B-B14F-4D97-AF65-F5344CB8AC3E}">
        <p14:creationId xmlns:p14="http://schemas.microsoft.com/office/powerpoint/2010/main" val="4169799265"/>
      </p:ext>
    </p:extLst>
  </p:cSld>
  <p:clrMapOvr>
    <a:masterClrMapping/>
  </p:clrMapOvr>
</p:sld>
</file>

<file path=ppt/theme/theme1.xml><?xml version="1.0" encoding="utf-8"?>
<a:theme xmlns:a="http://schemas.openxmlformats.org/drawingml/2006/main" name="View">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View">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3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7B713C7F-58B7-4AE9-B361-B13EB9EC4C0C}"/>
    </a:ext>
  </a:extLst>
</a:theme>
</file>

<file path=docProps/app.xml><?xml version="1.0" encoding="utf-8"?>
<Properties xmlns="http://schemas.openxmlformats.org/officeDocument/2006/extended-properties" xmlns:vt="http://schemas.openxmlformats.org/officeDocument/2006/docPropsVTypes">
  <Template>TM03457515[[fn=View]]</Template>
  <TotalTime>194</TotalTime>
  <Words>932</Words>
  <Application>Microsoft Office PowerPoint</Application>
  <PresentationFormat>Widescreen</PresentationFormat>
  <Paragraphs>48</Paragraphs>
  <Slides>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Arial</vt:lpstr>
      <vt:lpstr>Calibri</vt:lpstr>
      <vt:lpstr>Century Schoolbook</vt:lpstr>
      <vt:lpstr>Comic Sans MS</vt:lpstr>
      <vt:lpstr>Times New Roman</vt:lpstr>
      <vt:lpstr>Wingdings 2</vt:lpstr>
      <vt:lpstr>View</vt:lpstr>
      <vt:lpstr>Parents Forum Does our Homework Policy reflect what our pupils need? </vt:lpstr>
      <vt:lpstr>Homework</vt:lpstr>
      <vt:lpstr>Aims Although homework can be set in many different forms, the aims are broadly: </vt:lpstr>
      <vt:lpstr>Guidelines </vt:lpstr>
      <vt:lpstr>Working in Partnership </vt:lpstr>
      <vt:lpstr>Progression </vt:lpstr>
      <vt:lpstr>Examples</vt:lpstr>
      <vt:lpstr>Other areas for input… </vt:lpstr>
    </vt:vector>
  </TitlesOfParts>
  <Company>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Parents Forum</dc:title>
  <dc:creator>Jo Ayres</dc:creator>
  <cp:lastModifiedBy>Jo Ayres</cp:lastModifiedBy>
  <cp:revision>8</cp:revision>
  <dcterms:created xsi:type="dcterms:W3CDTF">2015-09-16T13:59:37Z</dcterms:created>
  <dcterms:modified xsi:type="dcterms:W3CDTF">2015-09-17T17:14:31Z</dcterms:modified>
</cp:coreProperties>
</file>