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68" r:id="rId4"/>
    <p:sldId id="259" r:id="rId5"/>
    <p:sldId id="260" r:id="rId6"/>
    <p:sldId id="261" r:id="rId7"/>
    <p:sldId id="264" r:id="rId8"/>
    <p:sldId id="263" r:id="rId9"/>
    <p:sldId id="265"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0" d="100"/>
          <a:sy n="120" d="100"/>
        </p:scale>
        <p:origin x="23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2159203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4146042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1234834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8E692F-3F4C-4B2D-9D2C-A5883913208C}" type="datetimeFigureOut">
              <a:rPr lang="en-GB" smtClean="0"/>
              <a:t>18/11/2021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3582418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8E692F-3F4C-4B2D-9D2C-A5883913208C}" type="datetimeFigureOut">
              <a:rPr lang="en-GB" smtClean="0"/>
              <a:t>18/11/2021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1064384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8E692F-3F4C-4B2D-9D2C-A5883913208C}" type="datetimeFigureOut">
              <a:rPr lang="en-GB" smtClean="0"/>
              <a:t>18/11/2021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3242685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8E692F-3F4C-4B2D-9D2C-A5883913208C}" type="datetimeFigureOut">
              <a:rPr lang="en-GB" smtClean="0"/>
              <a:t>18/11/2021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3527837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68E692F-3F4C-4B2D-9D2C-A5883913208C}" type="datetimeFigureOut">
              <a:rPr lang="en-GB" smtClean="0"/>
              <a:t>18/11/2021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3478479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68E692F-3F4C-4B2D-9D2C-A5883913208C}" type="datetimeFigureOut">
              <a:rPr lang="en-GB" smtClean="0"/>
              <a:t>18/11/2021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2386799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2495365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81050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3233595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377173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23478657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13977357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8E692F-3F4C-4B2D-9D2C-A5883913208C}"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AD925-D158-4E3F-9C6A-3F03EABB8F8A}" type="slidenum">
              <a:rPr lang="en-GB" smtClean="0"/>
              <a:t>‹#›</a:t>
            </a:fld>
            <a:endParaRPr lang="en-GB"/>
          </a:p>
        </p:txBody>
      </p:sp>
    </p:spTree>
    <p:extLst>
      <p:ext uri="{BB962C8B-B14F-4D97-AF65-F5344CB8AC3E}">
        <p14:creationId xmlns:p14="http://schemas.microsoft.com/office/powerpoint/2010/main" val="159774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68E692F-3F4C-4B2D-9D2C-A5883913208C}" type="datetimeFigureOut">
              <a:rPr lang="en-GB" smtClean="0"/>
              <a:t>18/11/2021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78AD925-D158-4E3F-9C6A-3F03EABB8F8A}" type="slidenum">
              <a:rPr lang="en-GB" smtClean="0"/>
              <a:t>‹#›</a:t>
            </a:fld>
            <a:endParaRPr lang="en-GB"/>
          </a:p>
        </p:txBody>
      </p:sp>
    </p:spTree>
    <p:extLst>
      <p:ext uri="{BB962C8B-B14F-4D97-AF65-F5344CB8AC3E}">
        <p14:creationId xmlns:p14="http://schemas.microsoft.com/office/powerpoint/2010/main" val="190383258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video" Target="file:///D:\Documents%20and%20Settings\DONNA\My%20Documents\My%20Videos\How%20to%20learn%20the%20letters%20and%20sounds%20of%20the%20Alphabet%20-%20YouTube.wmv"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C5894-973E-42C9-A0F7-C0CC260033A1}"/>
              </a:ext>
            </a:extLst>
          </p:cNvPr>
          <p:cNvSpPr>
            <a:spLocks noGrp="1"/>
          </p:cNvSpPr>
          <p:nvPr>
            <p:ph type="ctrTitle"/>
          </p:nvPr>
        </p:nvSpPr>
        <p:spPr/>
        <p:txBody>
          <a:bodyPr/>
          <a:lstStyle/>
          <a:p>
            <a:r>
              <a:rPr lang="en-GB" dirty="0" smtClean="0"/>
              <a:t>Reading Workshop</a:t>
            </a:r>
            <a:endParaRPr lang="en-GB" dirty="0"/>
          </a:p>
        </p:txBody>
      </p:sp>
      <p:sp>
        <p:nvSpPr>
          <p:cNvPr id="3" name="Subtitle 2">
            <a:extLst>
              <a:ext uri="{FF2B5EF4-FFF2-40B4-BE49-F238E27FC236}">
                <a16:creationId xmlns:a16="http://schemas.microsoft.com/office/drawing/2014/main" id="{EF42E6C1-CD4A-4B80-BE7C-133F69FC0D53}"/>
              </a:ext>
            </a:extLst>
          </p:cNvPr>
          <p:cNvSpPr>
            <a:spLocks noGrp="1"/>
          </p:cNvSpPr>
          <p:nvPr>
            <p:ph type="subTitle" idx="1"/>
          </p:nvPr>
        </p:nvSpPr>
        <p:spPr/>
        <p:txBody>
          <a:bodyPr>
            <a:normAutofit/>
          </a:bodyPr>
          <a:lstStyle/>
          <a:p>
            <a:r>
              <a:rPr lang="en-GB" dirty="0" smtClean="0"/>
              <a:t>St Mary’s Bentworth </a:t>
            </a:r>
            <a:r>
              <a:rPr lang="en-GB" dirty="0"/>
              <a:t>- </a:t>
            </a:r>
            <a:r>
              <a:rPr lang="en-GB" dirty="0" smtClean="0"/>
              <a:t>2021</a:t>
            </a:r>
            <a:endParaRPr lang="en-GB" dirty="0"/>
          </a:p>
        </p:txBody>
      </p:sp>
    </p:spTree>
    <p:extLst>
      <p:ext uri="{BB962C8B-B14F-4D97-AF65-F5344CB8AC3E}">
        <p14:creationId xmlns:p14="http://schemas.microsoft.com/office/powerpoint/2010/main" val="2374439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771BC1-030A-411B-A9F5-203B43801B69}"/>
              </a:ext>
            </a:extLst>
          </p:cNvPr>
          <p:cNvSpPr>
            <a:spLocks noGrp="1"/>
          </p:cNvSpPr>
          <p:nvPr>
            <p:ph idx="1"/>
          </p:nvPr>
        </p:nvSpPr>
        <p:spPr>
          <a:xfrm>
            <a:off x="677334" y="486561"/>
            <a:ext cx="9716626" cy="6115575"/>
          </a:xfrm>
        </p:spPr>
        <p:txBody>
          <a:bodyPr>
            <a:normAutofit fontScale="92500" lnSpcReduction="10000"/>
          </a:bodyPr>
          <a:lstStyle/>
          <a:p>
            <a:pPr marL="0" indent="0" algn="ctr">
              <a:buNone/>
            </a:pPr>
            <a:r>
              <a:rPr lang="en-GB" sz="4000" b="1" i="1" dirty="0">
                <a:latin typeface="Century Gothic" panose="020B0502020202020204" pitchFamily="34" charset="0"/>
              </a:rPr>
              <a:t>Children need to learn to read, before they can read to learn. </a:t>
            </a:r>
          </a:p>
          <a:p>
            <a:pPr marL="0" indent="0">
              <a:buNone/>
            </a:pPr>
            <a:endParaRPr lang="en-GB" sz="4000" dirty="0">
              <a:latin typeface="Century Gothic" panose="020B0502020202020204" pitchFamily="34" charset="0"/>
            </a:endParaRPr>
          </a:p>
          <a:p>
            <a:pPr marL="0" indent="0" algn="ctr">
              <a:buNone/>
            </a:pPr>
            <a:r>
              <a:rPr lang="en-GB" sz="3600" dirty="0" smtClean="0">
                <a:latin typeface="Century Gothic" panose="020B0502020202020204" pitchFamily="34" charset="0"/>
              </a:rPr>
              <a:t>In Oak Class </a:t>
            </a:r>
            <a:r>
              <a:rPr lang="en-GB" sz="3600" dirty="0">
                <a:latin typeface="Century Gothic" panose="020B0502020202020204" pitchFamily="34" charset="0"/>
              </a:rPr>
              <a:t>we use a systematic phonics programme called ‘Letters and Sounds’. </a:t>
            </a:r>
          </a:p>
          <a:p>
            <a:pPr marL="0" indent="0" algn="ctr">
              <a:buNone/>
            </a:pPr>
            <a:r>
              <a:rPr lang="en-GB" sz="3600" dirty="0">
                <a:latin typeface="Century Gothic" panose="020B0502020202020204" pitchFamily="34" charset="0"/>
              </a:rPr>
              <a:t/>
            </a:r>
            <a:br>
              <a:rPr lang="en-GB" sz="3600" dirty="0">
                <a:latin typeface="Century Gothic" panose="020B0502020202020204" pitchFamily="34" charset="0"/>
              </a:rPr>
            </a:br>
            <a:r>
              <a:rPr lang="en-GB" sz="3600" dirty="0">
                <a:latin typeface="Century Gothic" panose="020B0502020202020204" pitchFamily="34" charset="0"/>
              </a:rPr>
              <a:t>Alongside this programme, I use the ‘Jolly Phonics’ actions and songs.</a:t>
            </a:r>
          </a:p>
          <a:p>
            <a:pPr marL="0" indent="0" algn="ctr">
              <a:buNone/>
            </a:pPr>
            <a:endParaRPr lang="en-GB" sz="3600" dirty="0">
              <a:latin typeface="Century Gothic" panose="020B0502020202020204" pitchFamily="34" charset="0"/>
            </a:endParaRPr>
          </a:p>
          <a:p>
            <a:pPr marL="0" indent="0" algn="ctr">
              <a:buNone/>
            </a:pPr>
            <a:r>
              <a:rPr lang="en-GB" sz="3600" dirty="0">
                <a:latin typeface="Century Gothic" panose="020B0502020202020204" pitchFamily="34" charset="0"/>
              </a:rPr>
              <a:t>In </a:t>
            </a:r>
            <a:r>
              <a:rPr lang="en-GB" sz="3600" dirty="0" smtClean="0">
                <a:latin typeface="Century Gothic" panose="020B0502020202020204" pitchFamily="34" charset="0"/>
              </a:rPr>
              <a:t>Oak Class </a:t>
            </a:r>
            <a:r>
              <a:rPr lang="en-GB" sz="3600" dirty="0">
                <a:latin typeface="Century Gothic" panose="020B0502020202020204" pitchFamily="34" charset="0"/>
              </a:rPr>
              <a:t>we have a daily phonics session of approximately </a:t>
            </a:r>
            <a:r>
              <a:rPr lang="en-GB" sz="3600" dirty="0" smtClean="0">
                <a:latin typeface="Century Gothic" panose="020B0502020202020204" pitchFamily="34" charset="0"/>
              </a:rPr>
              <a:t>30 </a:t>
            </a:r>
            <a:r>
              <a:rPr lang="en-GB" sz="3600" dirty="0">
                <a:latin typeface="Century Gothic" panose="020B0502020202020204" pitchFamily="34" charset="0"/>
              </a:rPr>
              <a:t>minutes. </a:t>
            </a:r>
          </a:p>
        </p:txBody>
      </p:sp>
      <p:pic>
        <p:nvPicPr>
          <p:cNvPr id="7" name="Picture 6">
            <a:extLst>
              <a:ext uri="{FF2B5EF4-FFF2-40B4-BE49-F238E27FC236}">
                <a16:creationId xmlns:a16="http://schemas.microsoft.com/office/drawing/2014/main" id="{D3BB3902-7E5C-40D3-A98E-75B9BA3C4B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85953">
            <a:off x="10125844" y="945793"/>
            <a:ext cx="1739739" cy="2468894"/>
          </a:xfrm>
          <a:prstGeom prst="rect">
            <a:avLst/>
          </a:prstGeom>
        </p:spPr>
      </p:pic>
    </p:spTree>
    <p:extLst>
      <p:ext uri="{BB962C8B-B14F-4D97-AF65-F5344CB8AC3E}">
        <p14:creationId xmlns:p14="http://schemas.microsoft.com/office/powerpoint/2010/main" val="1099012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Changes to Phonics from September 2022</a:t>
            </a:r>
            <a:endParaRPr lang="en-GB" dirty="0"/>
          </a:p>
        </p:txBody>
      </p:sp>
      <p:sp>
        <p:nvSpPr>
          <p:cNvPr id="3" name="Content Placeholder 2"/>
          <p:cNvSpPr>
            <a:spLocks noGrp="1"/>
          </p:cNvSpPr>
          <p:nvPr>
            <p:ph idx="1"/>
          </p:nvPr>
        </p:nvSpPr>
        <p:spPr/>
        <p:txBody>
          <a:bodyPr/>
          <a:lstStyle/>
          <a:p>
            <a:r>
              <a:rPr lang="en-GB" sz="3600" dirty="0" smtClean="0">
                <a:latin typeface="Century Gothic" panose="020B0502020202020204" pitchFamily="34" charset="0"/>
              </a:rPr>
              <a:t>Government approved schemes only</a:t>
            </a:r>
          </a:p>
          <a:p>
            <a:r>
              <a:rPr lang="en-GB" sz="3600" dirty="0" smtClean="0">
                <a:latin typeface="Century Gothic" panose="020B0502020202020204" pitchFamily="34" charset="0"/>
              </a:rPr>
              <a:t>No Letters and Sounds</a:t>
            </a:r>
          </a:p>
          <a:p>
            <a:r>
              <a:rPr lang="en-GB" sz="3600" dirty="0" smtClean="0">
                <a:latin typeface="Century Gothic" panose="020B0502020202020204" pitchFamily="34" charset="0"/>
              </a:rPr>
              <a:t>Moving to Little </a:t>
            </a:r>
            <a:r>
              <a:rPr lang="en-GB" sz="3600" dirty="0" err="1" smtClean="0">
                <a:latin typeface="Century Gothic" panose="020B0502020202020204" pitchFamily="34" charset="0"/>
              </a:rPr>
              <a:t>Wandle</a:t>
            </a:r>
            <a:r>
              <a:rPr lang="en-GB" sz="3600" dirty="0" smtClean="0">
                <a:latin typeface="Century Gothic" panose="020B0502020202020204" pitchFamily="34" charset="0"/>
              </a:rPr>
              <a:t>*</a:t>
            </a:r>
          </a:p>
          <a:p>
            <a:r>
              <a:rPr lang="en-GB" sz="3600" dirty="0" smtClean="0">
                <a:latin typeface="Century Gothic" panose="020B0502020202020204" pitchFamily="34" charset="0"/>
              </a:rPr>
              <a:t>1 hour of Phonics each day</a:t>
            </a:r>
          </a:p>
          <a:p>
            <a:endParaRPr lang="en-GB" dirty="0"/>
          </a:p>
        </p:txBody>
      </p:sp>
    </p:spTree>
    <p:extLst>
      <p:ext uri="{BB962C8B-B14F-4D97-AF65-F5344CB8AC3E}">
        <p14:creationId xmlns:p14="http://schemas.microsoft.com/office/powerpoint/2010/main" val="21633191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36438-3220-4D6C-80A0-057E9F87F1FE}"/>
              </a:ext>
            </a:extLst>
          </p:cNvPr>
          <p:cNvSpPr>
            <a:spLocks noGrp="1"/>
          </p:cNvSpPr>
          <p:nvPr>
            <p:ph type="title"/>
          </p:nvPr>
        </p:nvSpPr>
        <p:spPr/>
        <p:txBody>
          <a:bodyPr/>
          <a:lstStyle/>
          <a:p>
            <a:r>
              <a:rPr lang="en-GB" dirty="0">
                <a:latin typeface="Comic Sans MS" panose="030F0702030302020204" pitchFamily="66" charset="0"/>
              </a:rPr>
              <a:t>At </a:t>
            </a:r>
            <a:r>
              <a:rPr lang="en-GB" dirty="0" smtClean="0">
                <a:latin typeface="Comic Sans MS" panose="030F0702030302020204" pitchFamily="66" charset="0"/>
              </a:rPr>
              <a:t>St Mary’s </a:t>
            </a:r>
            <a:r>
              <a:rPr lang="en-GB" dirty="0">
                <a:latin typeface="Comic Sans MS" panose="030F0702030302020204" pitchFamily="66" charset="0"/>
              </a:rPr>
              <a:t>we…</a:t>
            </a:r>
          </a:p>
        </p:txBody>
      </p:sp>
      <p:sp>
        <p:nvSpPr>
          <p:cNvPr id="3" name="Content Placeholder 2">
            <a:extLst>
              <a:ext uri="{FF2B5EF4-FFF2-40B4-BE49-F238E27FC236}">
                <a16:creationId xmlns:a16="http://schemas.microsoft.com/office/drawing/2014/main" id="{33165F94-617C-4C53-8AD0-45B7333B6728}"/>
              </a:ext>
            </a:extLst>
          </p:cNvPr>
          <p:cNvSpPr>
            <a:spLocks noGrp="1"/>
          </p:cNvSpPr>
          <p:nvPr>
            <p:ph idx="1"/>
          </p:nvPr>
        </p:nvSpPr>
        <p:spPr>
          <a:xfrm>
            <a:off x="369456" y="1487055"/>
            <a:ext cx="10270836" cy="4959927"/>
          </a:xfrm>
        </p:spPr>
        <p:txBody>
          <a:bodyPr>
            <a:normAutofit/>
          </a:bodyPr>
          <a:lstStyle/>
          <a:p>
            <a:r>
              <a:rPr lang="en-GB" sz="2400" dirty="0">
                <a:latin typeface="Century Gothic" panose="020B0502020202020204" pitchFamily="34" charset="0"/>
              </a:rPr>
              <a:t>Start by sending home books with </a:t>
            </a:r>
            <a:r>
              <a:rPr lang="en-GB" sz="2400" dirty="0" smtClean="0">
                <a:latin typeface="Century Gothic" panose="020B0502020202020204" pitchFamily="34" charset="0"/>
              </a:rPr>
              <a:t>pictures but no words</a:t>
            </a:r>
            <a:r>
              <a:rPr lang="en-GB" sz="2400" dirty="0" smtClean="0">
                <a:latin typeface="Century Gothic" panose="020B0502020202020204" pitchFamily="34" charset="0"/>
              </a:rPr>
              <a:t>.</a:t>
            </a:r>
            <a:endParaRPr lang="en-GB" sz="2400" dirty="0">
              <a:latin typeface="Century Gothic" panose="020B0502020202020204" pitchFamily="34" charset="0"/>
            </a:endParaRPr>
          </a:p>
          <a:p>
            <a:r>
              <a:rPr lang="en-GB" sz="2400" dirty="0">
                <a:latin typeface="Century Gothic" panose="020B0502020202020204" pitchFamily="34" charset="0"/>
              </a:rPr>
              <a:t>When children begin to read CVC words (</a:t>
            </a:r>
            <a:r>
              <a:rPr lang="en-GB" sz="2400" dirty="0" smtClean="0">
                <a:latin typeface="Century Gothic" panose="020B0502020202020204" pitchFamily="34" charset="0"/>
              </a:rPr>
              <a:t>d-o-g</a:t>
            </a:r>
            <a:r>
              <a:rPr lang="en-GB" sz="2400" dirty="0">
                <a:latin typeface="Century Gothic" panose="020B0502020202020204" pitchFamily="34" charset="0"/>
              </a:rPr>
              <a:t>), we start sending home books with words. Children then work through our school scheme at their own pace. </a:t>
            </a:r>
          </a:p>
          <a:p>
            <a:r>
              <a:rPr lang="en-GB" sz="2400" dirty="0" smtClean="0">
                <a:latin typeface="Century Gothic" panose="020B0502020202020204" pitchFamily="34" charset="0"/>
              </a:rPr>
              <a:t>When </a:t>
            </a:r>
            <a:r>
              <a:rPr lang="en-GB" sz="2400" dirty="0" smtClean="0">
                <a:latin typeface="Century Gothic" panose="020B0502020202020204" pitchFamily="34" charset="0"/>
              </a:rPr>
              <a:t>your child is on ‘word’ reading books, they will also bring home Teddy Bear Words. These are sight words that the children need to learn. Please practise these regularly with your child and make sure they are in school every Friday when they will go through these with an adult. There are 10 Teddy Bear Word sheets in total.</a:t>
            </a:r>
            <a:endParaRPr lang="en-GB" sz="2400" dirty="0">
              <a:latin typeface="Century Gothic" panose="020B0502020202020204" pitchFamily="34"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859879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7C2A9-51EA-42DF-9756-EEE136219931}"/>
              </a:ext>
            </a:extLst>
          </p:cNvPr>
          <p:cNvSpPr>
            <a:spLocks noGrp="1"/>
          </p:cNvSpPr>
          <p:nvPr>
            <p:ph type="title"/>
          </p:nvPr>
        </p:nvSpPr>
        <p:spPr/>
        <p:txBody>
          <a:bodyPr/>
          <a:lstStyle/>
          <a:p>
            <a:r>
              <a:rPr lang="en-GB" dirty="0">
                <a:latin typeface="Comic Sans MS" panose="030F0702030302020204" pitchFamily="66" charset="0"/>
              </a:rPr>
              <a:t>Phonics Terminology </a:t>
            </a:r>
          </a:p>
        </p:txBody>
      </p:sp>
      <p:sp>
        <p:nvSpPr>
          <p:cNvPr id="3" name="Content Placeholder 2">
            <a:extLst>
              <a:ext uri="{FF2B5EF4-FFF2-40B4-BE49-F238E27FC236}">
                <a16:creationId xmlns:a16="http://schemas.microsoft.com/office/drawing/2014/main" id="{B53AC89F-8069-4516-9C92-D78E132DD984}"/>
              </a:ext>
            </a:extLst>
          </p:cNvPr>
          <p:cNvSpPr>
            <a:spLocks noGrp="1"/>
          </p:cNvSpPr>
          <p:nvPr>
            <p:ph idx="1"/>
          </p:nvPr>
        </p:nvSpPr>
        <p:spPr>
          <a:xfrm>
            <a:off x="437187" y="1495570"/>
            <a:ext cx="9226930" cy="5098177"/>
          </a:xfrm>
        </p:spPr>
        <p:txBody>
          <a:bodyPr>
            <a:normAutofit fontScale="92500" lnSpcReduction="10000"/>
          </a:bodyPr>
          <a:lstStyle/>
          <a:p>
            <a:r>
              <a:rPr lang="en-GB" b="1" u="sng" dirty="0">
                <a:latin typeface="Comic Sans MS" panose="030F0702030302020204" pitchFamily="66" charset="0"/>
              </a:rPr>
              <a:t>Phoneme</a:t>
            </a:r>
            <a:r>
              <a:rPr lang="en-GB" dirty="0">
                <a:latin typeface="Comic Sans MS" panose="030F0702030302020204" pitchFamily="66" charset="0"/>
              </a:rPr>
              <a:t> – is a sound you can hear. There are approximately 44 phonemes in the English language. Phonemes are put together to make words. </a:t>
            </a:r>
          </a:p>
          <a:p>
            <a:endParaRPr lang="en-GB" dirty="0">
              <a:latin typeface="Comic Sans MS" panose="030F0702030302020204" pitchFamily="66" charset="0"/>
            </a:endParaRPr>
          </a:p>
          <a:p>
            <a:r>
              <a:rPr lang="en-GB" b="1" u="sng" dirty="0">
                <a:latin typeface="Comic Sans MS" panose="030F0702030302020204" pitchFamily="66" charset="0"/>
              </a:rPr>
              <a:t>Grapheme</a:t>
            </a:r>
            <a:r>
              <a:rPr lang="en-GB" dirty="0">
                <a:latin typeface="Comic Sans MS" panose="030F0702030302020204" pitchFamily="66" charset="0"/>
              </a:rPr>
              <a:t> – a phoneme when it is written down. Graphemes can be made up of 1 letter ‘a’, 2 letters ‘</a:t>
            </a:r>
            <a:r>
              <a:rPr lang="en-GB" dirty="0" err="1">
                <a:latin typeface="Comic Sans MS" panose="030F0702030302020204" pitchFamily="66" charset="0"/>
              </a:rPr>
              <a:t>sh</a:t>
            </a:r>
            <a:r>
              <a:rPr lang="en-GB" dirty="0">
                <a:latin typeface="Comic Sans MS" panose="030F0702030302020204" pitchFamily="66" charset="0"/>
              </a:rPr>
              <a:t>’ </a:t>
            </a:r>
            <a:r>
              <a:rPr lang="en-GB" b="1" u="sng" dirty="0">
                <a:latin typeface="Comic Sans MS" panose="030F0702030302020204" pitchFamily="66" charset="0"/>
              </a:rPr>
              <a:t>(digraph)</a:t>
            </a:r>
            <a:r>
              <a:rPr lang="en-GB" dirty="0">
                <a:latin typeface="Comic Sans MS" panose="030F0702030302020204" pitchFamily="66" charset="0"/>
              </a:rPr>
              <a:t> or </a:t>
            </a:r>
            <a:r>
              <a:rPr lang="en-GB" dirty="0" err="1">
                <a:latin typeface="Comic Sans MS" panose="030F0702030302020204" pitchFamily="66" charset="0"/>
              </a:rPr>
              <a:t>i</a:t>
            </a:r>
            <a:r>
              <a:rPr lang="en-GB" dirty="0">
                <a:latin typeface="Comic Sans MS" panose="030F0702030302020204" pitchFamily="66" charset="0"/>
              </a:rPr>
              <a:t>-e </a:t>
            </a:r>
            <a:r>
              <a:rPr lang="en-GB" b="1" u="sng" dirty="0">
                <a:latin typeface="Comic Sans MS" panose="030F0702030302020204" pitchFamily="66" charset="0"/>
              </a:rPr>
              <a:t>(split digraph),</a:t>
            </a:r>
            <a:r>
              <a:rPr lang="en-GB" dirty="0">
                <a:latin typeface="Comic Sans MS" panose="030F0702030302020204" pitchFamily="66" charset="0"/>
              </a:rPr>
              <a:t> 3 letters ‘</a:t>
            </a:r>
            <a:r>
              <a:rPr lang="en-GB" dirty="0" err="1">
                <a:latin typeface="Comic Sans MS" panose="030F0702030302020204" pitchFamily="66" charset="0"/>
              </a:rPr>
              <a:t>igh</a:t>
            </a:r>
            <a:r>
              <a:rPr lang="en-GB" dirty="0">
                <a:latin typeface="Comic Sans MS" panose="030F0702030302020204" pitchFamily="66" charset="0"/>
              </a:rPr>
              <a:t>’ </a:t>
            </a:r>
            <a:r>
              <a:rPr lang="en-GB" b="1" u="sng" dirty="0">
                <a:latin typeface="Comic Sans MS" panose="030F0702030302020204" pitchFamily="66" charset="0"/>
              </a:rPr>
              <a:t>(trigraph)</a:t>
            </a:r>
            <a:r>
              <a:rPr lang="en-GB" dirty="0">
                <a:latin typeface="Comic Sans MS" panose="030F0702030302020204" pitchFamily="66" charset="0"/>
              </a:rPr>
              <a:t> or 4 letters ‘</a:t>
            </a:r>
            <a:r>
              <a:rPr lang="en-GB" dirty="0" err="1">
                <a:latin typeface="Comic Sans MS" panose="030F0702030302020204" pitchFamily="66" charset="0"/>
              </a:rPr>
              <a:t>ough</a:t>
            </a:r>
            <a:r>
              <a:rPr lang="en-GB" dirty="0">
                <a:latin typeface="Comic Sans MS" panose="030F0702030302020204" pitchFamily="66" charset="0"/>
              </a:rPr>
              <a:t>’</a:t>
            </a:r>
          </a:p>
          <a:p>
            <a:endParaRPr lang="en-GB" dirty="0">
              <a:latin typeface="Comic Sans MS" panose="030F0702030302020204" pitchFamily="66" charset="0"/>
            </a:endParaRPr>
          </a:p>
          <a:p>
            <a:r>
              <a:rPr lang="en-GB" b="1" u="sng" dirty="0">
                <a:latin typeface="Comic Sans MS" panose="030F0702030302020204" pitchFamily="66" charset="0"/>
              </a:rPr>
              <a:t>Blending</a:t>
            </a:r>
            <a:r>
              <a:rPr lang="en-GB" dirty="0">
                <a:latin typeface="Comic Sans MS" panose="030F0702030302020204" pitchFamily="66" charset="0"/>
              </a:rPr>
              <a:t> – reading a word by putting the graphemes together. I see the word cat, I recognise the graphemes c-a-t and I can blend the phonemes and hear the word says cat. </a:t>
            </a:r>
          </a:p>
          <a:p>
            <a:endParaRPr lang="en-GB" dirty="0">
              <a:latin typeface="Comic Sans MS" panose="030F0702030302020204" pitchFamily="66" charset="0"/>
            </a:endParaRPr>
          </a:p>
          <a:p>
            <a:r>
              <a:rPr lang="en-GB" b="1" u="sng" dirty="0">
                <a:latin typeface="Comic Sans MS" panose="030F0702030302020204" pitchFamily="66" charset="0"/>
              </a:rPr>
              <a:t>Segmenting</a:t>
            </a:r>
            <a:r>
              <a:rPr lang="en-GB" dirty="0">
                <a:latin typeface="Comic Sans MS" panose="030F0702030302020204" pitchFamily="66" charset="0"/>
              </a:rPr>
              <a:t> – the skill needed to write a word, hearing all the phonemes in a word. I want to write cat and I can segment the word and hear I need c-a-t. </a:t>
            </a:r>
          </a:p>
          <a:p>
            <a:endParaRPr lang="en-GB" dirty="0">
              <a:latin typeface="Comic Sans MS" panose="030F0702030302020204" pitchFamily="66" charset="0"/>
            </a:endParaRPr>
          </a:p>
          <a:p>
            <a:r>
              <a:rPr lang="en-GB" b="1" u="sng" dirty="0">
                <a:latin typeface="Comic Sans MS" panose="030F0702030302020204" pitchFamily="66" charset="0"/>
              </a:rPr>
              <a:t>Sound buttons </a:t>
            </a:r>
            <a:r>
              <a:rPr lang="en-GB" dirty="0">
                <a:latin typeface="Comic Sans MS" panose="030F0702030302020204" pitchFamily="66" charset="0"/>
              </a:rPr>
              <a:t>– we add these to words, to help the children with segmenting to read. I will show you on the board. </a:t>
            </a:r>
          </a:p>
        </p:txBody>
      </p:sp>
    </p:spTree>
    <p:extLst>
      <p:ext uri="{BB962C8B-B14F-4D97-AF65-F5344CB8AC3E}">
        <p14:creationId xmlns:p14="http://schemas.microsoft.com/office/powerpoint/2010/main" val="1061949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8DC27-131F-4261-AE65-5F3C8B373F03}"/>
              </a:ext>
            </a:extLst>
          </p:cNvPr>
          <p:cNvSpPr>
            <a:spLocks noGrp="1"/>
          </p:cNvSpPr>
          <p:nvPr>
            <p:ph type="title"/>
          </p:nvPr>
        </p:nvSpPr>
        <p:spPr>
          <a:xfrm>
            <a:off x="677334" y="364878"/>
            <a:ext cx="8596668" cy="1320800"/>
          </a:xfrm>
        </p:spPr>
        <p:txBody>
          <a:bodyPr/>
          <a:lstStyle/>
          <a:p>
            <a:r>
              <a:rPr lang="en-GB" dirty="0">
                <a:latin typeface="Comic Sans MS" panose="030F0702030302020204" pitchFamily="66" charset="0"/>
              </a:rPr>
              <a:t>‘Letter and Sounds’ - Order:</a:t>
            </a:r>
          </a:p>
        </p:txBody>
      </p:sp>
      <p:sp>
        <p:nvSpPr>
          <p:cNvPr id="3" name="Content Placeholder 2">
            <a:extLst>
              <a:ext uri="{FF2B5EF4-FFF2-40B4-BE49-F238E27FC236}">
                <a16:creationId xmlns:a16="http://schemas.microsoft.com/office/drawing/2014/main" id="{1F73031A-431C-467D-BE22-4681B2405A14}"/>
              </a:ext>
            </a:extLst>
          </p:cNvPr>
          <p:cNvSpPr>
            <a:spLocks noGrp="1"/>
          </p:cNvSpPr>
          <p:nvPr>
            <p:ph idx="1"/>
          </p:nvPr>
        </p:nvSpPr>
        <p:spPr>
          <a:xfrm>
            <a:off x="971944" y="3429001"/>
            <a:ext cx="4108055" cy="3143526"/>
          </a:xfrm>
        </p:spPr>
        <p:txBody>
          <a:bodyPr>
            <a:normAutofit fontScale="77500" lnSpcReduction="20000"/>
          </a:bodyPr>
          <a:lstStyle/>
          <a:p>
            <a:pPr marL="0" indent="0">
              <a:buNone/>
            </a:pPr>
            <a:r>
              <a:rPr lang="en-GB" sz="3200" b="1" u="sng" dirty="0">
                <a:latin typeface="Comic Sans MS" panose="030F0702030302020204" pitchFamily="66" charset="0"/>
              </a:rPr>
              <a:t>Phase Two </a:t>
            </a:r>
          </a:p>
          <a:p>
            <a:pPr marL="0" indent="0">
              <a:buNone/>
            </a:pPr>
            <a:endParaRPr lang="en-GB" sz="3200" dirty="0">
              <a:latin typeface="Comic Sans MS" panose="030F0702030302020204" pitchFamily="66" charset="0"/>
            </a:endParaRPr>
          </a:p>
          <a:p>
            <a:r>
              <a:rPr lang="en-GB" sz="3200" dirty="0">
                <a:latin typeface="Comic Sans MS" panose="030F0702030302020204" pitchFamily="66" charset="0"/>
              </a:rPr>
              <a:t>1.  s a t p</a:t>
            </a:r>
          </a:p>
          <a:p>
            <a:r>
              <a:rPr lang="en-GB" sz="3200" dirty="0">
                <a:latin typeface="Comic Sans MS" panose="030F0702030302020204" pitchFamily="66" charset="0"/>
              </a:rPr>
              <a:t>2.  </a:t>
            </a:r>
            <a:r>
              <a:rPr lang="en-GB" sz="3200" dirty="0" err="1">
                <a:latin typeface="Comic Sans MS" panose="030F0702030302020204" pitchFamily="66" charset="0"/>
              </a:rPr>
              <a:t>i</a:t>
            </a:r>
            <a:r>
              <a:rPr lang="en-GB" sz="3200" dirty="0">
                <a:latin typeface="Comic Sans MS" panose="030F0702030302020204" pitchFamily="66" charset="0"/>
              </a:rPr>
              <a:t> n m d</a:t>
            </a:r>
          </a:p>
          <a:p>
            <a:r>
              <a:rPr lang="en-GB" sz="3200" dirty="0">
                <a:latin typeface="Comic Sans MS" panose="030F0702030302020204" pitchFamily="66" charset="0"/>
              </a:rPr>
              <a:t>3.  g o c k</a:t>
            </a:r>
          </a:p>
          <a:p>
            <a:r>
              <a:rPr lang="en-GB" sz="3200" dirty="0">
                <a:latin typeface="Comic Sans MS" panose="030F0702030302020204" pitchFamily="66" charset="0"/>
              </a:rPr>
              <a:t>4.  ck e u r</a:t>
            </a:r>
          </a:p>
          <a:p>
            <a:r>
              <a:rPr lang="en-GB" sz="3200" dirty="0">
                <a:latin typeface="Comic Sans MS" panose="030F0702030302020204" pitchFamily="66" charset="0"/>
              </a:rPr>
              <a:t>5.  h b f ff l </a:t>
            </a:r>
            <a:r>
              <a:rPr lang="en-GB" sz="3200" dirty="0" err="1">
                <a:latin typeface="Comic Sans MS" panose="030F0702030302020204" pitchFamily="66" charset="0"/>
              </a:rPr>
              <a:t>ll</a:t>
            </a:r>
            <a:r>
              <a:rPr lang="en-GB" sz="3200" dirty="0">
                <a:latin typeface="Comic Sans MS" panose="030F0702030302020204" pitchFamily="66" charset="0"/>
              </a:rPr>
              <a:t> ss</a:t>
            </a:r>
          </a:p>
        </p:txBody>
      </p:sp>
      <p:pic>
        <p:nvPicPr>
          <p:cNvPr id="4" name="Picture 8" descr="C:\Users\donna\AppData\Local\Microsoft\Windows\Temporary Internet Files\Content.IE5\CU1ZGO9S\MC900281179[1].wmf">
            <a:extLst>
              <a:ext uri="{FF2B5EF4-FFF2-40B4-BE49-F238E27FC236}">
                <a16:creationId xmlns:a16="http://schemas.microsoft.com/office/drawing/2014/main" id="{669D89A3-C43D-4E3B-81C8-D9F9CA9A1B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2818" y="309945"/>
            <a:ext cx="3945929" cy="2161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825BE440-5BD6-4483-94F1-7CCE78CB32D2}"/>
              </a:ext>
            </a:extLst>
          </p:cNvPr>
          <p:cNvSpPr txBox="1">
            <a:spLocks/>
          </p:cNvSpPr>
          <p:nvPr/>
        </p:nvSpPr>
        <p:spPr>
          <a:xfrm>
            <a:off x="313253" y="1379015"/>
            <a:ext cx="6448274" cy="15655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endParaRPr lang="en-GB" sz="3200" dirty="0">
              <a:latin typeface="Comic Sans MS" panose="030F0702030302020204" pitchFamily="66" charset="0"/>
            </a:endParaRPr>
          </a:p>
        </p:txBody>
      </p:sp>
      <p:sp>
        <p:nvSpPr>
          <p:cNvPr id="7" name="Content Placeholder 2">
            <a:extLst>
              <a:ext uri="{FF2B5EF4-FFF2-40B4-BE49-F238E27FC236}">
                <a16:creationId xmlns:a16="http://schemas.microsoft.com/office/drawing/2014/main" id="{E483B71B-9D74-436B-9C56-15760DC390A8}"/>
              </a:ext>
            </a:extLst>
          </p:cNvPr>
          <p:cNvSpPr txBox="1">
            <a:spLocks/>
          </p:cNvSpPr>
          <p:nvPr/>
        </p:nvSpPr>
        <p:spPr>
          <a:xfrm>
            <a:off x="313253" y="1390624"/>
            <a:ext cx="9963261" cy="1646191"/>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2400" dirty="0">
                <a:latin typeface="Comic Sans MS" panose="030F0702030302020204" pitchFamily="66" charset="0"/>
              </a:rPr>
              <a:t>Phase One is covered during </a:t>
            </a:r>
            <a:r>
              <a:rPr lang="en-GB" sz="2400" dirty="0" smtClean="0">
                <a:latin typeface="Comic Sans MS" panose="030F0702030302020204" pitchFamily="66" charset="0"/>
              </a:rPr>
              <a:t>nursery/pre-school </a:t>
            </a:r>
            <a:endParaRPr lang="en-GB" sz="2400" dirty="0">
              <a:latin typeface="Comic Sans MS" panose="030F0702030302020204" pitchFamily="66" charset="0"/>
            </a:endParaRPr>
          </a:p>
          <a:p>
            <a:pPr marL="0" indent="0">
              <a:buFont typeface="Wingdings 3" charset="2"/>
              <a:buNone/>
            </a:pPr>
            <a:r>
              <a:rPr lang="en-GB" sz="2400" dirty="0">
                <a:latin typeface="Comic Sans MS" panose="030F0702030302020204" pitchFamily="66" charset="0"/>
              </a:rPr>
              <a:t>Phase </a:t>
            </a:r>
            <a:r>
              <a:rPr lang="en-GB" sz="2400" dirty="0" smtClean="0">
                <a:latin typeface="Comic Sans MS" panose="030F0702030302020204" pitchFamily="66" charset="0"/>
              </a:rPr>
              <a:t>Two and Three are </a:t>
            </a:r>
            <a:r>
              <a:rPr lang="en-GB" sz="2400" dirty="0">
                <a:latin typeface="Comic Sans MS" panose="030F0702030302020204" pitchFamily="66" charset="0"/>
              </a:rPr>
              <a:t>covered during Reception</a:t>
            </a:r>
          </a:p>
          <a:p>
            <a:pPr marL="0" indent="0">
              <a:buFont typeface="Wingdings 3" charset="2"/>
              <a:buNone/>
            </a:pPr>
            <a:r>
              <a:rPr lang="en-GB" sz="2400" dirty="0">
                <a:latin typeface="Comic Sans MS" panose="030F0702030302020204" pitchFamily="66" charset="0"/>
              </a:rPr>
              <a:t>Phase </a:t>
            </a:r>
            <a:r>
              <a:rPr lang="en-GB" sz="2400" dirty="0" smtClean="0">
                <a:latin typeface="Comic Sans MS" panose="030F0702030302020204" pitchFamily="66" charset="0"/>
              </a:rPr>
              <a:t>Four and Five are </a:t>
            </a:r>
            <a:r>
              <a:rPr lang="en-GB" sz="2400" dirty="0">
                <a:latin typeface="Comic Sans MS" panose="030F0702030302020204" pitchFamily="66" charset="0"/>
              </a:rPr>
              <a:t>covered throughout Year One</a:t>
            </a:r>
          </a:p>
          <a:p>
            <a:pPr marL="0" indent="0">
              <a:buFont typeface="Wingdings 3" charset="2"/>
              <a:buNone/>
            </a:pPr>
            <a:r>
              <a:rPr lang="en-GB" sz="2400" dirty="0">
                <a:latin typeface="Comic Sans MS" panose="030F0702030302020204" pitchFamily="66" charset="0"/>
              </a:rPr>
              <a:t>Phase Six is covered throughout Year </a:t>
            </a:r>
            <a:r>
              <a:rPr lang="en-GB" sz="2400" dirty="0" smtClean="0">
                <a:latin typeface="Comic Sans MS" panose="030F0702030302020204" pitchFamily="66" charset="0"/>
              </a:rPr>
              <a:t>Two in Spelling sessions </a:t>
            </a:r>
            <a:endParaRPr lang="en-GB" sz="2400" dirty="0">
              <a:latin typeface="Comic Sans MS" panose="030F0702030302020204" pitchFamily="66" charset="0"/>
            </a:endParaRPr>
          </a:p>
        </p:txBody>
      </p:sp>
      <p:sp>
        <p:nvSpPr>
          <p:cNvPr id="8" name="Content Placeholder 2">
            <a:extLst>
              <a:ext uri="{FF2B5EF4-FFF2-40B4-BE49-F238E27FC236}">
                <a16:creationId xmlns:a16="http://schemas.microsoft.com/office/drawing/2014/main" id="{16741948-DFFD-4223-B739-9196C2AB56FE}"/>
              </a:ext>
            </a:extLst>
          </p:cNvPr>
          <p:cNvSpPr txBox="1">
            <a:spLocks/>
          </p:cNvSpPr>
          <p:nvPr/>
        </p:nvSpPr>
        <p:spPr>
          <a:xfrm>
            <a:off x="4707499" y="3446486"/>
            <a:ext cx="4108055" cy="3143526"/>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2500" b="1" u="sng" dirty="0">
                <a:latin typeface="Comic Sans MS" panose="030F0702030302020204" pitchFamily="66" charset="0"/>
              </a:rPr>
              <a:t>Phase Three </a:t>
            </a:r>
            <a:endParaRPr lang="en-GB" sz="2500" dirty="0">
              <a:latin typeface="Comic Sans MS" panose="030F0702030302020204" pitchFamily="66" charset="0"/>
            </a:endParaRPr>
          </a:p>
          <a:p>
            <a:r>
              <a:rPr lang="en-GB" sz="2500" dirty="0">
                <a:latin typeface="Comic Sans MS" panose="030F0702030302020204" pitchFamily="66" charset="0"/>
              </a:rPr>
              <a:t>6. j v w x</a:t>
            </a:r>
          </a:p>
          <a:p>
            <a:r>
              <a:rPr lang="en-GB" sz="2500" dirty="0">
                <a:latin typeface="Comic Sans MS" panose="030F0702030302020204" pitchFamily="66" charset="0"/>
              </a:rPr>
              <a:t>7. y z </a:t>
            </a:r>
            <a:r>
              <a:rPr lang="en-GB" sz="2500" dirty="0" err="1">
                <a:latin typeface="Comic Sans MS" panose="030F0702030302020204" pitchFamily="66" charset="0"/>
              </a:rPr>
              <a:t>zz</a:t>
            </a:r>
            <a:r>
              <a:rPr lang="en-GB" sz="2500" dirty="0">
                <a:latin typeface="Comic Sans MS" panose="030F0702030302020204" pitchFamily="66" charset="0"/>
              </a:rPr>
              <a:t> </a:t>
            </a:r>
            <a:r>
              <a:rPr lang="en-GB" sz="2500" dirty="0" err="1">
                <a:latin typeface="Comic Sans MS" panose="030F0702030302020204" pitchFamily="66" charset="0"/>
              </a:rPr>
              <a:t>qu</a:t>
            </a:r>
            <a:r>
              <a:rPr lang="en-GB" sz="2500" dirty="0">
                <a:latin typeface="Comic Sans MS" panose="030F0702030302020204" pitchFamily="66" charset="0"/>
              </a:rPr>
              <a:t/>
            </a:r>
            <a:br>
              <a:rPr lang="en-GB" sz="2500" dirty="0">
                <a:latin typeface="Comic Sans MS" panose="030F0702030302020204" pitchFamily="66" charset="0"/>
              </a:rPr>
            </a:br>
            <a:endParaRPr lang="en-GB" sz="2500" dirty="0">
              <a:latin typeface="Comic Sans MS" panose="030F0702030302020204" pitchFamily="66" charset="0"/>
            </a:endParaRPr>
          </a:p>
          <a:p>
            <a:pPr marL="0" indent="0">
              <a:buFont typeface="Wingdings 3" charset="2"/>
              <a:buNone/>
            </a:pPr>
            <a:r>
              <a:rPr lang="en-GB" sz="2500" dirty="0">
                <a:latin typeface="Comic Sans MS" panose="030F0702030302020204" pitchFamily="66" charset="0"/>
              </a:rPr>
              <a:t>Then:</a:t>
            </a:r>
          </a:p>
          <a:p>
            <a:pPr marL="0" indent="0">
              <a:buFont typeface="Wingdings 3" charset="2"/>
              <a:buNone/>
            </a:pPr>
            <a:r>
              <a:rPr lang="en-GB" sz="2500" dirty="0" err="1">
                <a:latin typeface="Comic Sans MS" panose="030F0702030302020204" pitchFamily="66" charset="0"/>
              </a:rPr>
              <a:t>ch</a:t>
            </a:r>
            <a:r>
              <a:rPr lang="en-GB" sz="2500" dirty="0">
                <a:latin typeface="Comic Sans MS" panose="030F0702030302020204" pitchFamily="66" charset="0"/>
              </a:rPr>
              <a:t>, </a:t>
            </a:r>
            <a:r>
              <a:rPr lang="en-GB" sz="2500" dirty="0" err="1">
                <a:latin typeface="Comic Sans MS" panose="030F0702030302020204" pitchFamily="66" charset="0"/>
              </a:rPr>
              <a:t>sh</a:t>
            </a:r>
            <a:r>
              <a:rPr lang="en-GB" sz="2500" dirty="0">
                <a:latin typeface="Comic Sans MS" panose="030F0702030302020204" pitchFamily="66" charset="0"/>
              </a:rPr>
              <a:t>, </a:t>
            </a:r>
            <a:r>
              <a:rPr lang="en-GB" sz="2500" dirty="0" err="1">
                <a:latin typeface="Comic Sans MS" panose="030F0702030302020204" pitchFamily="66" charset="0"/>
              </a:rPr>
              <a:t>th</a:t>
            </a:r>
            <a:r>
              <a:rPr lang="en-GB" sz="2500" dirty="0">
                <a:latin typeface="Comic Sans MS" panose="030F0702030302020204" pitchFamily="66" charset="0"/>
              </a:rPr>
              <a:t>, ng, ai, </a:t>
            </a:r>
            <a:r>
              <a:rPr lang="en-GB" sz="2500" dirty="0" err="1">
                <a:latin typeface="Comic Sans MS" panose="030F0702030302020204" pitchFamily="66" charset="0"/>
              </a:rPr>
              <a:t>ee</a:t>
            </a:r>
            <a:r>
              <a:rPr lang="en-GB" sz="2500" dirty="0">
                <a:latin typeface="Comic Sans MS" panose="030F0702030302020204" pitchFamily="66" charset="0"/>
              </a:rPr>
              <a:t>, </a:t>
            </a:r>
            <a:r>
              <a:rPr lang="en-GB" sz="2500" dirty="0" err="1">
                <a:latin typeface="Comic Sans MS" panose="030F0702030302020204" pitchFamily="66" charset="0"/>
              </a:rPr>
              <a:t>igh</a:t>
            </a:r>
            <a:r>
              <a:rPr lang="en-GB" sz="2500" dirty="0">
                <a:latin typeface="Comic Sans MS" panose="030F0702030302020204" pitchFamily="66" charset="0"/>
              </a:rPr>
              <a:t>, </a:t>
            </a:r>
            <a:r>
              <a:rPr lang="en-GB" sz="2500" dirty="0" err="1">
                <a:latin typeface="Comic Sans MS" panose="030F0702030302020204" pitchFamily="66" charset="0"/>
              </a:rPr>
              <a:t>oa</a:t>
            </a:r>
            <a:r>
              <a:rPr lang="en-GB" sz="2500" dirty="0">
                <a:latin typeface="Comic Sans MS" panose="030F0702030302020204" pitchFamily="66" charset="0"/>
              </a:rPr>
              <a:t>, </a:t>
            </a:r>
            <a:r>
              <a:rPr lang="en-GB" sz="2500" dirty="0" err="1">
                <a:latin typeface="Comic Sans MS" panose="030F0702030302020204" pitchFamily="66" charset="0"/>
              </a:rPr>
              <a:t>oo</a:t>
            </a:r>
            <a:r>
              <a:rPr lang="en-GB" sz="2500" dirty="0">
                <a:latin typeface="Comic Sans MS" panose="030F0702030302020204" pitchFamily="66" charset="0"/>
              </a:rPr>
              <a:t>, </a:t>
            </a:r>
            <a:r>
              <a:rPr lang="en-GB" sz="2500" dirty="0" err="1">
                <a:latin typeface="Comic Sans MS" panose="030F0702030302020204" pitchFamily="66" charset="0"/>
              </a:rPr>
              <a:t>ar</a:t>
            </a:r>
            <a:r>
              <a:rPr lang="en-GB" sz="2500" dirty="0">
                <a:latin typeface="Comic Sans MS" panose="030F0702030302020204" pitchFamily="66" charset="0"/>
              </a:rPr>
              <a:t>, or, </a:t>
            </a:r>
            <a:r>
              <a:rPr lang="en-GB" sz="2500" dirty="0" err="1">
                <a:latin typeface="Comic Sans MS" panose="030F0702030302020204" pitchFamily="66" charset="0"/>
              </a:rPr>
              <a:t>ur</a:t>
            </a:r>
            <a:r>
              <a:rPr lang="en-GB" sz="2500" dirty="0">
                <a:latin typeface="Comic Sans MS" panose="030F0702030302020204" pitchFamily="66" charset="0"/>
              </a:rPr>
              <a:t>, ow, oi, ear, air, </a:t>
            </a:r>
            <a:r>
              <a:rPr lang="en-GB" sz="2500" dirty="0" err="1">
                <a:latin typeface="Comic Sans MS" panose="030F0702030302020204" pitchFamily="66" charset="0"/>
              </a:rPr>
              <a:t>ure</a:t>
            </a:r>
            <a:r>
              <a:rPr lang="en-GB" sz="2500" dirty="0">
                <a:latin typeface="Comic Sans MS" panose="030F0702030302020204" pitchFamily="66" charset="0"/>
              </a:rPr>
              <a:t>, </a:t>
            </a:r>
            <a:r>
              <a:rPr lang="en-GB" sz="2500" dirty="0" err="1">
                <a:latin typeface="Comic Sans MS" panose="030F0702030302020204" pitchFamily="66" charset="0"/>
              </a:rPr>
              <a:t>er</a:t>
            </a:r>
            <a:endParaRPr lang="en-GB" sz="2500" dirty="0">
              <a:latin typeface="Comic Sans MS" panose="030F0702030302020204" pitchFamily="66" charset="0"/>
            </a:endParaRPr>
          </a:p>
        </p:txBody>
      </p:sp>
      <p:sp>
        <p:nvSpPr>
          <p:cNvPr id="9" name="Content Placeholder 2">
            <a:extLst>
              <a:ext uri="{FF2B5EF4-FFF2-40B4-BE49-F238E27FC236}">
                <a16:creationId xmlns:a16="http://schemas.microsoft.com/office/drawing/2014/main" id="{9CFE50E9-7004-4F1E-A59C-211C1A1A97FD}"/>
              </a:ext>
            </a:extLst>
          </p:cNvPr>
          <p:cNvSpPr txBox="1">
            <a:spLocks/>
          </p:cNvSpPr>
          <p:nvPr/>
        </p:nvSpPr>
        <p:spPr>
          <a:xfrm>
            <a:off x="8996031" y="3352582"/>
            <a:ext cx="2560966" cy="31954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endParaRPr lang="en-GB" sz="2500" b="1" u="sng" dirty="0">
              <a:latin typeface="Comic Sans MS" panose="030F0702030302020204" pitchFamily="66" charset="0"/>
            </a:endParaRPr>
          </a:p>
        </p:txBody>
      </p:sp>
    </p:spTree>
    <p:extLst>
      <p:ext uri="{BB962C8B-B14F-4D97-AF65-F5344CB8AC3E}">
        <p14:creationId xmlns:p14="http://schemas.microsoft.com/office/powerpoint/2010/main" val="4145642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How to learn the letters and sounds of the Alphabet - YouTube.wmv">
            <a:hlinkClick r:id="" action="ppaction://media"/>
            <a:extLst>
              <a:ext uri="{FF2B5EF4-FFF2-40B4-BE49-F238E27FC236}">
                <a16:creationId xmlns:a16="http://schemas.microsoft.com/office/drawing/2014/main" id="{1A5D1BA4-755C-4E1D-8EA5-010177C1C0AD}"/>
              </a:ext>
            </a:extLst>
          </p:cNvPr>
          <p:cNvPicPr>
            <a:picLocks noRot="1" noChangeAspect="1"/>
          </p:cNvPicPr>
          <p:nvPr>
            <a:videoFile r:link="rId1"/>
          </p:nvPr>
        </p:nvPicPr>
        <p:blipFill>
          <a:blip r:embed="rId3">
            <a:extLst>
              <a:ext uri="{28A0092B-C50C-407E-A947-70E740481C1C}">
                <a14:useLocalDpi xmlns:a14="http://schemas.microsoft.com/office/drawing/2010/main" val="0"/>
              </a:ext>
            </a:extLst>
          </a:blip>
          <a:srcRect/>
          <a:stretch>
            <a:fillRect/>
          </a:stretch>
        </p:blipFill>
        <p:spPr>
          <a:xfrm>
            <a:off x="1299792" y="1780066"/>
            <a:ext cx="6158518" cy="3424607"/>
          </a:xfrm>
          <a:prstGeom prst="rect">
            <a:avLst/>
          </a:prstGeom>
        </p:spPr>
      </p:pic>
      <p:sp>
        <p:nvSpPr>
          <p:cNvPr id="3" name="Rectangle 2">
            <a:extLst>
              <a:ext uri="{FF2B5EF4-FFF2-40B4-BE49-F238E27FC236}">
                <a16:creationId xmlns:a16="http://schemas.microsoft.com/office/drawing/2014/main" id="{7F4E940F-4EF6-4360-8879-1457EC697357}"/>
              </a:ext>
            </a:extLst>
          </p:cNvPr>
          <p:cNvSpPr/>
          <p:nvPr/>
        </p:nvSpPr>
        <p:spPr>
          <a:xfrm>
            <a:off x="7994680" y="2097562"/>
            <a:ext cx="2558644" cy="2308324"/>
          </a:xfrm>
          <a:prstGeom prst="rect">
            <a:avLst/>
          </a:prstGeom>
        </p:spPr>
        <p:txBody>
          <a:bodyPr wrap="square">
            <a:spAutoFit/>
          </a:bodyPr>
          <a:lstStyle/>
          <a:p>
            <a:r>
              <a:rPr lang="en-GB" dirty="0"/>
              <a:t>https://www.bing.com/videos/search?q=mr+throne+does+phonics+pure+sound&amp;&amp;view=detail&amp;mid=5B7EF78A04C5BD0E42E85B7EF78A04C5BD0E42E8&amp;&amp;FORM=VRDGAR</a:t>
            </a:r>
          </a:p>
        </p:txBody>
      </p:sp>
      <p:sp>
        <p:nvSpPr>
          <p:cNvPr id="4" name="Content Placeholder 2">
            <a:extLst>
              <a:ext uri="{FF2B5EF4-FFF2-40B4-BE49-F238E27FC236}">
                <a16:creationId xmlns:a16="http://schemas.microsoft.com/office/drawing/2014/main" id="{6DF0AD41-7E85-41C5-9459-388614D141F6}"/>
              </a:ext>
            </a:extLst>
          </p:cNvPr>
          <p:cNvSpPr txBox="1">
            <a:spLocks/>
          </p:cNvSpPr>
          <p:nvPr/>
        </p:nvSpPr>
        <p:spPr>
          <a:xfrm>
            <a:off x="350164" y="269623"/>
            <a:ext cx="8860948" cy="1072616"/>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latin typeface="Comic Sans MS" panose="030F0702030302020204" pitchFamily="66" charset="0"/>
              </a:rPr>
              <a:t>It is important that each phoneme is pronounced clearly and without a ‘uh’ on the end. </a:t>
            </a:r>
          </a:p>
          <a:p>
            <a:r>
              <a:rPr lang="en-GB" dirty="0">
                <a:latin typeface="Comic Sans MS" panose="030F0702030302020204" pitchFamily="66" charset="0"/>
              </a:rPr>
              <a:t>Mr Thorne has lots of videos on YouTube to help with pronunciation. </a:t>
            </a:r>
          </a:p>
          <a:p>
            <a:endParaRPr lang="en-GB" dirty="0">
              <a:latin typeface="Comic Sans MS" panose="030F0702030302020204" pitchFamily="66" charset="0"/>
            </a:endParaRPr>
          </a:p>
          <a:p>
            <a:pPr marL="0" indent="0">
              <a:buFont typeface="Wingdings 3" charset="2"/>
              <a:buNone/>
            </a:pPr>
            <a:endParaRPr lang="en-GB" dirty="0">
              <a:latin typeface="Comic Sans MS" panose="030F0702030302020204" pitchFamily="66" charset="0"/>
            </a:endParaRPr>
          </a:p>
        </p:txBody>
      </p:sp>
      <p:sp>
        <p:nvSpPr>
          <p:cNvPr id="5" name="Content Placeholder 2">
            <a:extLst>
              <a:ext uri="{FF2B5EF4-FFF2-40B4-BE49-F238E27FC236}">
                <a16:creationId xmlns:a16="http://schemas.microsoft.com/office/drawing/2014/main" id="{BD60B52A-F28F-4F8E-9EE9-C7AB6B9FC5A3}"/>
              </a:ext>
            </a:extLst>
          </p:cNvPr>
          <p:cNvSpPr txBox="1">
            <a:spLocks/>
          </p:cNvSpPr>
          <p:nvPr/>
        </p:nvSpPr>
        <p:spPr>
          <a:xfrm>
            <a:off x="786391" y="5642500"/>
            <a:ext cx="7854270" cy="772845"/>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latin typeface="Comic Sans MS" panose="030F0702030302020204" pitchFamily="66" charset="0"/>
              </a:rPr>
              <a:t>We teach the children the </a:t>
            </a:r>
            <a:r>
              <a:rPr lang="en-GB" b="1" u="sng" dirty="0">
                <a:latin typeface="Comic Sans MS" panose="030F0702030302020204" pitchFamily="66" charset="0"/>
              </a:rPr>
              <a:t>sound</a:t>
            </a:r>
            <a:r>
              <a:rPr lang="en-GB" dirty="0">
                <a:latin typeface="Comic Sans MS" panose="030F0702030302020204" pitchFamily="66" charset="0"/>
              </a:rPr>
              <a:t> each alphabet letter makes. Alongside this we teach them the </a:t>
            </a:r>
            <a:r>
              <a:rPr lang="en-GB" b="1" u="sng" dirty="0">
                <a:latin typeface="Comic Sans MS" panose="030F0702030302020204" pitchFamily="66" charset="0"/>
              </a:rPr>
              <a:t>name</a:t>
            </a:r>
            <a:r>
              <a:rPr lang="en-GB" dirty="0">
                <a:latin typeface="Comic Sans MS" panose="030F0702030302020204" pitchFamily="66" charset="0"/>
              </a:rPr>
              <a:t> of each letter. </a:t>
            </a:r>
          </a:p>
          <a:p>
            <a:pPr marL="0" indent="0">
              <a:buFont typeface="Wingdings 3" charset="2"/>
              <a:buNone/>
            </a:pPr>
            <a:endParaRPr lang="en-GB" dirty="0">
              <a:latin typeface="Comic Sans MS" panose="030F0702030302020204" pitchFamily="66" charset="0"/>
            </a:endParaRPr>
          </a:p>
        </p:txBody>
      </p:sp>
    </p:spTree>
    <p:extLst>
      <p:ext uri="{BB962C8B-B14F-4D97-AF65-F5344CB8AC3E}">
        <p14:creationId xmlns:p14="http://schemas.microsoft.com/office/powerpoint/2010/main" val="3184404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34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p:cTn id="12"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703F9-4B83-4750-B278-F9A9ACFA3CEC}"/>
              </a:ext>
            </a:extLst>
          </p:cNvPr>
          <p:cNvSpPr>
            <a:spLocks noGrp="1"/>
          </p:cNvSpPr>
          <p:nvPr>
            <p:ph type="title"/>
          </p:nvPr>
        </p:nvSpPr>
        <p:spPr>
          <a:xfrm>
            <a:off x="677334" y="609600"/>
            <a:ext cx="8596668" cy="841695"/>
          </a:xfrm>
        </p:spPr>
        <p:txBody>
          <a:bodyPr/>
          <a:lstStyle/>
          <a:p>
            <a:r>
              <a:rPr lang="en-GB" dirty="0">
                <a:latin typeface="Comic Sans MS" panose="030F0702030302020204" pitchFamily="66" charset="0"/>
              </a:rPr>
              <a:t>Tricky Words</a:t>
            </a:r>
          </a:p>
        </p:txBody>
      </p:sp>
      <p:sp>
        <p:nvSpPr>
          <p:cNvPr id="3" name="Content Placeholder 2">
            <a:extLst>
              <a:ext uri="{FF2B5EF4-FFF2-40B4-BE49-F238E27FC236}">
                <a16:creationId xmlns:a16="http://schemas.microsoft.com/office/drawing/2014/main" id="{2CFB7959-5F9D-4342-81DA-F36504FF373A}"/>
              </a:ext>
            </a:extLst>
          </p:cNvPr>
          <p:cNvSpPr>
            <a:spLocks noGrp="1"/>
          </p:cNvSpPr>
          <p:nvPr>
            <p:ph idx="1"/>
          </p:nvPr>
        </p:nvSpPr>
        <p:spPr>
          <a:xfrm>
            <a:off x="677334" y="1376969"/>
            <a:ext cx="8596668" cy="2389687"/>
          </a:xfrm>
        </p:spPr>
        <p:txBody>
          <a:bodyPr>
            <a:normAutofit/>
          </a:bodyPr>
          <a:lstStyle/>
          <a:p>
            <a:r>
              <a:rPr lang="en-GB" dirty="0">
                <a:latin typeface="Comic Sans MS" panose="030F0702030302020204" pitchFamily="66" charset="0"/>
              </a:rPr>
              <a:t>These are words that don’t sound out. </a:t>
            </a:r>
          </a:p>
          <a:p>
            <a:r>
              <a:rPr lang="en-GB" dirty="0">
                <a:latin typeface="Comic Sans MS" panose="030F0702030302020204" pitchFamily="66" charset="0"/>
              </a:rPr>
              <a:t>The children just need to know how to read these words.</a:t>
            </a:r>
          </a:p>
          <a:p>
            <a:r>
              <a:rPr lang="en-GB" dirty="0">
                <a:latin typeface="Comic Sans MS" panose="030F0702030302020204" pitchFamily="66" charset="0"/>
              </a:rPr>
              <a:t>We teach these as we work through the phases. </a:t>
            </a:r>
          </a:p>
          <a:p>
            <a:r>
              <a:rPr lang="en-GB" dirty="0">
                <a:latin typeface="Comic Sans MS" panose="030F0702030302020204" pitchFamily="66" charset="0"/>
              </a:rPr>
              <a:t>These words will come home </a:t>
            </a:r>
            <a:r>
              <a:rPr lang="en-GB" dirty="0" smtClean="0">
                <a:latin typeface="Comic Sans MS" panose="030F0702030302020204" pitchFamily="66" charset="0"/>
              </a:rPr>
              <a:t>as Teddy Bear Words</a:t>
            </a:r>
            <a:endParaRPr lang="en-GB" dirty="0">
              <a:latin typeface="Comic Sans MS" panose="030F0702030302020204" pitchFamily="66" charset="0"/>
            </a:endParaRPr>
          </a:p>
          <a:p>
            <a:r>
              <a:rPr lang="en-GB" dirty="0">
                <a:latin typeface="Comic Sans MS" panose="030F0702030302020204" pitchFamily="66" charset="0"/>
              </a:rPr>
              <a:t>To start with children need to be able to read these words. </a:t>
            </a:r>
            <a:br>
              <a:rPr lang="en-GB" dirty="0">
                <a:latin typeface="Comic Sans MS" panose="030F0702030302020204" pitchFamily="66" charset="0"/>
              </a:rPr>
            </a:br>
            <a:r>
              <a:rPr lang="en-GB" dirty="0">
                <a:latin typeface="Comic Sans MS" panose="030F0702030302020204" pitchFamily="66" charset="0"/>
              </a:rPr>
              <a:t>They then learn to spell </a:t>
            </a:r>
            <a:r>
              <a:rPr lang="en-GB" dirty="0" smtClean="0">
                <a:latin typeface="Comic Sans MS" panose="030F0702030302020204" pitchFamily="66" charset="0"/>
              </a:rPr>
              <a:t>them in Year 1. </a:t>
            </a:r>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6" name="TextBox 5">
            <a:extLst>
              <a:ext uri="{FF2B5EF4-FFF2-40B4-BE49-F238E27FC236}">
                <a16:creationId xmlns:a16="http://schemas.microsoft.com/office/drawing/2014/main" id="{BC359296-F765-4F00-AA9D-669AE6D12C1F}"/>
              </a:ext>
            </a:extLst>
          </p:cNvPr>
          <p:cNvSpPr txBox="1"/>
          <p:nvPr/>
        </p:nvSpPr>
        <p:spPr>
          <a:xfrm>
            <a:off x="383719" y="4265580"/>
            <a:ext cx="1864531" cy="1692771"/>
          </a:xfrm>
          <a:prstGeom prst="rect">
            <a:avLst/>
          </a:prstGeom>
          <a:noFill/>
        </p:spPr>
        <p:txBody>
          <a:bodyPr wrap="square" rtlCol="0">
            <a:spAutoFit/>
          </a:bodyPr>
          <a:lstStyle/>
          <a:p>
            <a:r>
              <a:rPr lang="en-GB" sz="2000" u="sng" dirty="0">
                <a:latin typeface="Comic Sans MS" panose="030F0702030302020204" pitchFamily="66" charset="0"/>
              </a:rPr>
              <a:t>Phase Two</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latin typeface="Comic Sans MS" panose="030F0702030302020204" pitchFamily="66" charset="0"/>
              </a:rPr>
              <a:t>the, no, to, go, into, I</a:t>
            </a:r>
          </a:p>
          <a:p>
            <a:endParaRPr lang="en-GB" sz="2400" dirty="0">
              <a:latin typeface="Comic Sans MS" panose="030F0702030302020204" pitchFamily="66" charset="0"/>
            </a:endParaRPr>
          </a:p>
        </p:txBody>
      </p:sp>
      <p:sp>
        <p:nvSpPr>
          <p:cNvPr id="7" name="TextBox 6">
            <a:extLst>
              <a:ext uri="{FF2B5EF4-FFF2-40B4-BE49-F238E27FC236}">
                <a16:creationId xmlns:a16="http://schemas.microsoft.com/office/drawing/2014/main" id="{FC0E67B9-DF83-4DDC-8299-6FBE49E85037}"/>
              </a:ext>
            </a:extLst>
          </p:cNvPr>
          <p:cNvSpPr txBox="1"/>
          <p:nvPr/>
        </p:nvSpPr>
        <p:spPr>
          <a:xfrm>
            <a:off x="2248250" y="4261900"/>
            <a:ext cx="2475555" cy="1631216"/>
          </a:xfrm>
          <a:prstGeom prst="rect">
            <a:avLst/>
          </a:prstGeom>
          <a:noFill/>
        </p:spPr>
        <p:txBody>
          <a:bodyPr wrap="square" rtlCol="0">
            <a:spAutoFit/>
          </a:bodyPr>
          <a:lstStyle/>
          <a:p>
            <a:r>
              <a:rPr lang="en-GB" sz="2000" u="sng" dirty="0">
                <a:latin typeface="Comic Sans MS" panose="030F0702030302020204" pitchFamily="66" charset="0"/>
              </a:rPr>
              <a:t>Phase Three</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latin typeface="Comic Sans MS" panose="030F0702030302020204" pitchFamily="66" charset="0"/>
              </a:rPr>
              <a:t>he, she, we, me, be, was, my, you, they, her, all, are</a:t>
            </a:r>
          </a:p>
        </p:txBody>
      </p:sp>
      <p:sp>
        <p:nvSpPr>
          <p:cNvPr id="8" name="TextBox 7">
            <a:extLst>
              <a:ext uri="{FF2B5EF4-FFF2-40B4-BE49-F238E27FC236}">
                <a16:creationId xmlns:a16="http://schemas.microsoft.com/office/drawing/2014/main" id="{B3FD7BA6-3AE1-45F1-ADC1-545A31610756}"/>
              </a:ext>
            </a:extLst>
          </p:cNvPr>
          <p:cNvSpPr txBox="1"/>
          <p:nvPr/>
        </p:nvSpPr>
        <p:spPr>
          <a:xfrm>
            <a:off x="4975668" y="4253804"/>
            <a:ext cx="2827840" cy="1938992"/>
          </a:xfrm>
          <a:prstGeom prst="rect">
            <a:avLst/>
          </a:prstGeom>
          <a:noFill/>
        </p:spPr>
        <p:txBody>
          <a:bodyPr wrap="square" rtlCol="0">
            <a:spAutoFit/>
          </a:bodyPr>
          <a:lstStyle/>
          <a:p>
            <a:r>
              <a:rPr lang="en-GB" sz="2000" u="sng" dirty="0">
                <a:latin typeface="Comic Sans MS" panose="030F0702030302020204" pitchFamily="66" charset="0"/>
              </a:rPr>
              <a:t>Phase Four</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latin typeface="Comic Sans MS" panose="030F0702030302020204" pitchFamily="66" charset="0"/>
              </a:rPr>
              <a:t>said, so, have, like, some, come, were, there, little, one, do, when, out, what</a:t>
            </a:r>
          </a:p>
        </p:txBody>
      </p:sp>
      <p:sp>
        <p:nvSpPr>
          <p:cNvPr id="9" name="TextBox 8">
            <a:extLst>
              <a:ext uri="{FF2B5EF4-FFF2-40B4-BE49-F238E27FC236}">
                <a16:creationId xmlns:a16="http://schemas.microsoft.com/office/drawing/2014/main" id="{7697730D-43D1-4A92-8236-5F132FB22C65}"/>
              </a:ext>
            </a:extLst>
          </p:cNvPr>
          <p:cNvSpPr txBox="1"/>
          <p:nvPr/>
        </p:nvSpPr>
        <p:spPr>
          <a:xfrm>
            <a:off x="7803508" y="4196665"/>
            <a:ext cx="2475555" cy="2000548"/>
          </a:xfrm>
          <a:prstGeom prst="rect">
            <a:avLst/>
          </a:prstGeom>
          <a:noFill/>
        </p:spPr>
        <p:txBody>
          <a:bodyPr wrap="square" rtlCol="0">
            <a:spAutoFit/>
          </a:bodyPr>
          <a:lstStyle/>
          <a:p>
            <a:r>
              <a:rPr lang="en-GB" sz="2000" u="sng" dirty="0">
                <a:latin typeface="Comic Sans MS" panose="030F0702030302020204" pitchFamily="66" charset="0"/>
              </a:rPr>
              <a:t>Phase Five</a:t>
            </a:r>
            <a:r>
              <a:rPr lang="en-GB" sz="2000" dirty="0">
                <a:latin typeface="Comic Sans MS" panose="030F0702030302020204" pitchFamily="66" charset="0"/>
              </a:rPr>
              <a:t>:</a:t>
            </a:r>
          </a:p>
          <a:p>
            <a:endParaRPr lang="en-GB" sz="2000" dirty="0">
              <a:latin typeface="Comic Sans MS" panose="030F0702030302020204" pitchFamily="66" charset="0"/>
            </a:endParaRPr>
          </a:p>
          <a:p>
            <a:r>
              <a:rPr lang="en-GB" sz="2000" dirty="0">
                <a:latin typeface="Comic Sans MS" panose="030F0702030302020204" pitchFamily="66" charset="0"/>
              </a:rPr>
              <a:t>oh, their, people, Mr, Mrs, looked, called, asked, could</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4856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89E16-5BE0-4743-B7CD-FA23D314CE6A}"/>
              </a:ext>
            </a:extLst>
          </p:cNvPr>
          <p:cNvSpPr>
            <a:spLocks noGrp="1"/>
          </p:cNvSpPr>
          <p:nvPr>
            <p:ph type="title"/>
          </p:nvPr>
        </p:nvSpPr>
        <p:spPr/>
        <p:txBody>
          <a:bodyPr/>
          <a:lstStyle/>
          <a:p>
            <a:r>
              <a:rPr lang="en-GB" dirty="0">
                <a:latin typeface="Comic Sans MS" panose="030F0702030302020204" pitchFamily="66" charset="0"/>
              </a:rPr>
              <a:t>What happens in </a:t>
            </a:r>
            <a:r>
              <a:rPr lang="en-GB" dirty="0" smtClean="0">
                <a:latin typeface="Comic Sans MS" panose="030F0702030302020204" pitchFamily="66" charset="0"/>
              </a:rPr>
              <a:t>Oak Class: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5AC66C6-0345-458E-A797-05145E3C29DC}"/>
              </a:ext>
            </a:extLst>
          </p:cNvPr>
          <p:cNvSpPr>
            <a:spLocks noGrp="1"/>
          </p:cNvSpPr>
          <p:nvPr>
            <p:ph idx="1"/>
          </p:nvPr>
        </p:nvSpPr>
        <p:spPr/>
        <p:txBody>
          <a:bodyPr/>
          <a:lstStyle/>
          <a:p>
            <a:r>
              <a:rPr lang="en-GB" dirty="0">
                <a:latin typeface="Comic Sans MS" panose="030F0702030302020204" pitchFamily="66" charset="0"/>
              </a:rPr>
              <a:t>We have a </a:t>
            </a:r>
            <a:r>
              <a:rPr lang="en-GB" dirty="0" smtClean="0">
                <a:latin typeface="Comic Sans MS" panose="030F0702030302020204" pitchFamily="66" charset="0"/>
              </a:rPr>
              <a:t>30 </a:t>
            </a:r>
            <a:r>
              <a:rPr lang="en-GB" dirty="0">
                <a:latin typeface="Comic Sans MS" panose="030F0702030302020204" pitchFamily="66" charset="0"/>
              </a:rPr>
              <a:t>minute phonics session everyday, first thing in the morning. </a:t>
            </a:r>
          </a:p>
          <a:p>
            <a:r>
              <a:rPr lang="en-GB" dirty="0">
                <a:latin typeface="Comic Sans MS" panose="030F0702030302020204" pitchFamily="66" charset="0"/>
              </a:rPr>
              <a:t>We </a:t>
            </a:r>
            <a:r>
              <a:rPr lang="en-GB" dirty="0" smtClean="0">
                <a:latin typeface="Comic Sans MS" panose="030F0702030302020204" pitchFamily="66" charset="0"/>
              </a:rPr>
              <a:t>try to listen </a:t>
            </a:r>
            <a:r>
              <a:rPr lang="en-GB" dirty="0">
                <a:latin typeface="Comic Sans MS" panose="030F0702030302020204" pitchFamily="66" charset="0"/>
              </a:rPr>
              <a:t>to the children read individually at least once a </a:t>
            </a:r>
            <a:r>
              <a:rPr lang="en-GB" dirty="0" smtClean="0">
                <a:latin typeface="Comic Sans MS" panose="030F0702030302020204" pitchFamily="66" charset="0"/>
              </a:rPr>
              <a:t>week, once they are on ‘word’ books.</a:t>
            </a:r>
            <a:endParaRPr lang="en-GB" dirty="0">
              <a:latin typeface="Comic Sans MS" panose="030F0702030302020204" pitchFamily="66" charset="0"/>
            </a:endParaRPr>
          </a:p>
          <a:p>
            <a:r>
              <a:rPr lang="en-GB" dirty="0">
                <a:latin typeface="Comic Sans MS" panose="030F0702030302020204" pitchFamily="66" charset="0"/>
              </a:rPr>
              <a:t>We share a class story every afternoon.</a:t>
            </a:r>
          </a:p>
          <a:p>
            <a:r>
              <a:rPr lang="en-GB" dirty="0">
                <a:latin typeface="Comic Sans MS" panose="030F0702030302020204" pitchFamily="66" charset="0"/>
              </a:rPr>
              <a:t>There are reading, writing and phonics based activities set out in the classroom each week.</a:t>
            </a:r>
          </a:p>
          <a:p>
            <a:r>
              <a:rPr lang="en-GB" dirty="0" smtClean="0">
                <a:latin typeface="Comic Sans MS" panose="030F0702030302020204" pitchFamily="66" charset="0"/>
              </a:rPr>
              <a:t>We </a:t>
            </a:r>
            <a:r>
              <a:rPr lang="en-GB" dirty="0">
                <a:latin typeface="Comic Sans MS" panose="030F0702030302020204" pitchFamily="66" charset="0"/>
              </a:rPr>
              <a:t>make learning as multisensory and active as possible, as we know this is how children learn best.</a:t>
            </a:r>
          </a:p>
        </p:txBody>
      </p:sp>
    </p:spTree>
    <p:extLst>
      <p:ext uri="{BB962C8B-B14F-4D97-AF65-F5344CB8AC3E}">
        <p14:creationId xmlns:p14="http://schemas.microsoft.com/office/powerpoint/2010/main" val="1011080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F13C0-07DD-4B62-8F21-8CE0A39927AF}"/>
              </a:ext>
            </a:extLst>
          </p:cNvPr>
          <p:cNvSpPr>
            <a:spLocks noGrp="1"/>
          </p:cNvSpPr>
          <p:nvPr>
            <p:ph type="title"/>
          </p:nvPr>
        </p:nvSpPr>
        <p:spPr/>
        <p:txBody>
          <a:bodyPr/>
          <a:lstStyle/>
          <a:p>
            <a:r>
              <a:rPr lang="en-GB" dirty="0">
                <a:latin typeface="Comic Sans MS" panose="030F0702030302020204" pitchFamily="66" charset="0"/>
              </a:rPr>
              <a:t>What can you do to support your child at home?</a:t>
            </a:r>
          </a:p>
        </p:txBody>
      </p:sp>
      <p:sp>
        <p:nvSpPr>
          <p:cNvPr id="3" name="Content Placeholder 2">
            <a:extLst>
              <a:ext uri="{FF2B5EF4-FFF2-40B4-BE49-F238E27FC236}">
                <a16:creationId xmlns:a16="http://schemas.microsoft.com/office/drawing/2014/main" id="{7DD5856D-4953-4D6C-AD9A-F65EFFB22C4A}"/>
              </a:ext>
            </a:extLst>
          </p:cNvPr>
          <p:cNvSpPr>
            <a:spLocks noGrp="1"/>
          </p:cNvSpPr>
          <p:nvPr>
            <p:ph idx="1"/>
          </p:nvPr>
        </p:nvSpPr>
        <p:spPr/>
        <p:txBody>
          <a:bodyPr/>
          <a:lstStyle/>
          <a:p>
            <a:r>
              <a:rPr lang="en-GB" dirty="0">
                <a:latin typeface="Comic Sans MS" panose="030F0702030302020204" pitchFamily="66" charset="0"/>
              </a:rPr>
              <a:t>Read at home with your child. Little and often is best. Talk about the pictures, how characters are feeling, make predictions etc. </a:t>
            </a:r>
          </a:p>
          <a:p>
            <a:r>
              <a:rPr lang="en-GB" dirty="0">
                <a:latin typeface="Comic Sans MS" panose="030F0702030302020204" pitchFamily="66" charset="0"/>
              </a:rPr>
              <a:t>Practise the sounds your child brings </a:t>
            </a:r>
            <a:r>
              <a:rPr lang="en-GB" dirty="0" smtClean="0">
                <a:latin typeface="Comic Sans MS" panose="030F0702030302020204" pitchFamily="66" charset="0"/>
              </a:rPr>
              <a:t>home. </a:t>
            </a:r>
            <a:r>
              <a:rPr lang="en-GB" dirty="0">
                <a:latin typeface="Comic Sans MS" panose="030F0702030302020204" pitchFamily="66" charset="0"/>
              </a:rPr>
              <a:t>Learn the action together and practise forming each letter correctly.</a:t>
            </a:r>
          </a:p>
          <a:p>
            <a:r>
              <a:rPr lang="en-GB" dirty="0">
                <a:latin typeface="Comic Sans MS" panose="030F0702030302020204" pitchFamily="66" charset="0"/>
              </a:rPr>
              <a:t>Practise the </a:t>
            </a:r>
            <a:r>
              <a:rPr lang="en-GB" dirty="0" smtClean="0">
                <a:latin typeface="Comic Sans MS" panose="030F0702030302020204" pitchFamily="66" charset="0"/>
              </a:rPr>
              <a:t>Teddy Bear Words.</a:t>
            </a:r>
            <a:endParaRPr lang="en-GB" dirty="0">
              <a:latin typeface="Comic Sans MS" panose="030F0702030302020204" pitchFamily="66" charset="0"/>
            </a:endParaRPr>
          </a:p>
          <a:p>
            <a:r>
              <a:rPr lang="en-GB" dirty="0">
                <a:latin typeface="Comic Sans MS" panose="030F0702030302020204" pitchFamily="66" charset="0"/>
              </a:rPr>
              <a:t>In the car, play games. I can see a </a:t>
            </a:r>
            <a:r>
              <a:rPr lang="en-GB" dirty="0" err="1">
                <a:latin typeface="Comic Sans MS" panose="030F0702030302020204" pitchFamily="66" charset="0"/>
              </a:rPr>
              <a:t>sh</a:t>
            </a:r>
            <a:r>
              <a:rPr lang="en-GB" dirty="0">
                <a:latin typeface="Comic Sans MS" panose="030F0702030302020204" pitchFamily="66" charset="0"/>
              </a:rPr>
              <a:t>-</a:t>
            </a:r>
            <a:r>
              <a:rPr lang="en-GB" dirty="0" err="1">
                <a:latin typeface="Comic Sans MS" panose="030F0702030302020204" pitchFamily="66" charset="0"/>
              </a:rPr>
              <a:t>ee</a:t>
            </a:r>
            <a:r>
              <a:rPr lang="en-GB" dirty="0">
                <a:latin typeface="Comic Sans MS" panose="030F0702030302020204" pitchFamily="66" charset="0"/>
              </a:rPr>
              <a:t>-p. What can I see? </a:t>
            </a:r>
          </a:p>
          <a:p>
            <a:r>
              <a:rPr lang="en-GB" dirty="0">
                <a:latin typeface="Comic Sans MS" panose="030F0702030302020204" pitchFamily="66" charset="0"/>
              </a:rPr>
              <a:t>Use magnetic letters on the fridge to build words.</a:t>
            </a:r>
          </a:p>
          <a:p>
            <a:r>
              <a:rPr lang="en-GB" dirty="0">
                <a:latin typeface="Comic Sans MS" panose="030F0702030302020204" pitchFamily="66" charset="0"/>
              </a:rPr>
              <a:t>Play snap with tricky words. </a:t>
            </a:r>
          </a:p>
          <a:p>
            <a:r>
              <a:rPr lang="en-GB" dirty="0">
                <a:latin typeface="Comic Sans MS" panose="030F0702030302020204" pitchFamily="66" charset="0"/>
              </a:rPr>
              <a:t>Continue reading to your child, so they can hear and discuss a wide range of books. </a:t>
            </a:r>
          </a:p>
        </p:txBody>
      </p:sp>
    </p:spTree>
    <p:extLst>
      <p:ext uri="{BB962C8B-B14F-4D97-AF65-F5344CB8AC3E}">
        <p14:creationId xmlns:p14="http://schemas.microsoft.com/office/powerpoint/2010/main" val="18538956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117</TotalTime>
  <Words>927</Words>
  <Application>Microsoft Office PowerPoint</Application>
  <PresentationFormat>Widescreen</PresentationFormat>
  <Paragraphs>81</Paragraphs>
  <Slides>10</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Century Gothic</vt:lpstr>
      <vt:lpstr>Comic Sans MS</vt:lpstr>
      <vt:lpstr>Trebuchet MS</vt:lpstr>
      <vt:lpstr>Wingdings 3</vt:lpstr>
      <vt:lpstr>Facet</vt:lpstr>
      <vt:lpstr>Reading Workshop</vt:lpstr>
      <vt:lpstr>PowerPoint Presentation</vt:lpstr>
      <vt:lpstr>Changes to Phonics from September 2022</vt:lpstr>
      <vt:lpstr>At St Mary’s we…</vt:lpstr>
      <vt:lpstr>Phonics Terminology </vt:lpstr>
      <vt:lpstr>‘Letter and Sounds’ - Order:</vt:lpstr>
      <vt:lpstr>PowerPoint Presentation</vt:lpstr>
      <vt:lpstr>Tricky Words</vt:lpstr>
      <vt:lpstr>What happens in Oak Class:</vt:lpstr>
      <vt:lpstr>What can you do to support your child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Meeting</dc:title>
  <dc:creator>Jessica Breakell</dc:creator>
  <cp:lastModifiedBy>Charlotte Baker</cp:lastModifiedBy>
  <cp:revision>35</cp:revision>
  <dcterms:created xsi:type="dcterms:W3CDTF">2018-09-23T08:44:00Z</dcterms:created>
  <dcterms:modified xsi:type="dcterms:W3CDTF">2021-11-18T14:53:16Z</dcterms:modified>
</cp:coreProperties>
</file>