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2"/>
  </p:handoutMasterIdLst>
  <p:sldIdLst>
    <p:sldId id="256" r:id="rId2"/>
    <p:sldId id="268" r:id="rId3"/>
    <p:sldId id="263" r:id="rId4"/>
    <p:sldId id="264" r:id="rId5"/>
    <p:sldId id="265" r:id="rId6"/>
    <p:sldId id="260" r:id="rId7"/>
    <p:sldId id="261" r:id="rId8"/>
    <p:sldId id="262" r:id="rId9"/>
    <p:sldId id="266" r:id="rId10"/>
    <p:sldId id="267" r:id="rId1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38" autoAdjust="0"/>
    <p:restoredTop sz="94660"/>
  </p:normalViewPr>
  <p:slideViewPr>
    <p:cSldViewPr>
      <p:cViewPr varScale="1">
        <p:scale>
          <a:sx n="105" d="100"/>
          <a:sy n="105" d="100"/>
        </p:scale>
        <p:origin x="1266" y="102"/>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4" y="0"/>
            <a:ext cx="2945659" cy="496332"/>
          </a:xfrm>
          <a:prstGeom prst="rect">
            <a:avLst/>
          </a:prstGeom>
        </p:spPr>
        <p:txBody>
          <a:bodyPr vert="horz" lIns="91440" tIns="45720" rIns="91440" bIns="45720" rtlCol="0"/>
          <a:lstStyle>
            <a:lvl1pPr algn="r">
              <a:defRPr sz="1200"/>
            </a:lvl1pPr>
          </a:lstStyle>
          <a:p>
            <a:fld id="{2B59AB24-8AD5-4A4C-BE06-F847A2C0AFCA}" type="datetimeFigureOut">
              <a:rPr lang="en-GB" smtClean="0"/>
              <a:t>01/02/2017</a:t>
            </a:fld>
            <a:endParaRPr lang="en-GB"/>
          </a:p>
        </p:txBody>
      </p:sp>
      <p:sp>
        <p:nvSpPr>
          <p:cNvPr id="4" name="Footer Placeholder 3"/>
          <p:cNvSpPr>
            <a:spLocks noGrp="1"/>
          </p:cNvSpPr>
          <p:nvPr>
            <p:ph type="ftr" sz="quarter" idx="2"/>
          </p:nvPr>
        </p:nvSpPr>
        <p:spPr>
          <a:xfrm>
            <a:off x="1" y="9428584"/>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4" y="9428584"/>
            <a:ext cx="2945659" cy="496332"/>
          </a:xfrm>
          <a:prstGeom prst="rect">
            <a:avLst/>
          </a:prstGeom>
        </p:spPr>
        <p:txBody>
          <a:bodyPr vert="horz" lIns="91440" tIns="45720" rIns="91440" bIns="45720" rtlCol="0" anchor="b"/>
          <a:lstStyle>
            <a:lvl1pPr algn="r">
              <a:defRPr sz="1200"/>
            </a:lvl1pPr>
          </a:lstStyle>
          <a:p>
            <a:fld id="{0E049424-071F-46B8-B200-533466130580}" type="slidenum">
              <a:rPr lang="en-GB" smtClean="0"/>
              <a:t>‹#›</a:t>
            </a:fld>
            <a:endParaRPr lang="en-GB"/>
          </a:p>
        </p:txBody>
      </p:sp>
    </p:spTree>
    <p:extLst>
      <p:ext uri="{BB962C8B-B14F-4D97-AF65-F5344CB8AC3E}">
        <p14:creationId xmlns:p14="http://schemas.microsoft.com/office/powerpoint/2010/main" val="152424393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dirty="0"/>
          </a:p>
        </p:txBody>
      </p:sp>
      <p:sp>
        <p:nvSpPr>
          <p:cNvPr id="22" name="Subtitle 21"/>
          <p:cNvSpPr>
            <a:spLocks noGrp="1"/>
          </p:cNvSpPr>
          <p:nvPr>
            <p:ph type="subTitle" idx="1"/>
          </p:nvPr>
        </p:nvSpPr>
        <p:spPr>
          <a:xfrm>
            <a:off x="1432560" y="1850064"/>
            <a:ext cx="7406640" cy="1752600"/>
          </a:xfrm>
        </p:spPr>
        <p:txBody>
          <a:bodyPr tIns="0">
            <a:normAutofit/>
          </a:bodyPr>
          <a:lstStyle>
            <a:lvl1pPr marL="27432" indent="0" algn="l">
              <a:buNone/>
              <a:defRPr sz="20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dirty="0"/>
          </a:p>
        </p:txBody>
      </p:sp>
      <p:sp>
        <p:nvSpPr>
          <p:cNvPr id="7" name="Date Placeholder 6"/>
          <p:cNvSpPr>
            <a:spLocks noGrp="1"/>
          </p:cNvSpPr>
          <p:nvPr>
            <p:ph type="dt" sz="half" idx="10"/>
          </p:nvPr>
        </p:nvSpPr>
        <p:spPr/>
        <p:txBody>
          <a:bodyPr/>
          <a:lstStyle/>
          <a:p>
            <a:fld id="{CD30949C-E5DF-499B-B0DF-5AB573767F0D}" type="datetimeFigureOut">
              <a:rPr lang="en-GB" smtClean="0"/>
              <a:t>01/02/2017</a:t>
            </a:fld>
            <a:endParaRPr lang="en-GB"/>
          </a:p>
        </p:txBody>
      </p:sp>
      <p:sp>
        <p:nvSpPr>
          <p:cNvPr id="20" name="Footer Placeholder 19"/>
          <p:cNvSpPr>
            <a:spLocks noGrp="1"/>
          </p:cNvSpPr>
          <p:nvPr>
            <p:ph type="ftr" sz="quarter" idx="11"/>
          </p:nvPr>
        </p:nvSpPr>
        <p:spPr/>
        <p:txBody>
          <a:bodyPr/>
          <a:lstStyle/>
          <a:p>
            <a:endParaRPr lang="en-GB"/>
          </a:p>
        </p:txBody>
      </p:sp>
      <p:sp>
        <p:nvSpPr>
          <p:cNvPr id="10" name="Slide Number Placeholder 9"/>
          <p:cNvSpPr>
            <a:spLocks noGrp="1"/>
          </p:cNvSpPr>
          <p:nvPr>
            <p:ph type="sldNum" sz="quarter" idx="12"/>
          </p:nvPr>
        </p:nvSpPr>
        <p:spPr/>
        <p:txBody>
          <a:bodyPr/>
          <a:lstStyle/>
          <a:p>
            <a:fld id="{2689E33F-3366-4CEA-9775-ECEF5816B93E}"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dirty="0"/>
          </a:p>
        </p:txBody>
      </p:sp>
      <p:sp>
        <p:nvSpPr>
          <p:cNvPr id="3" name="Content Placeholder 2"/>
          <p:cNvSpPr>
            <a:spLocks noGrp="1"/>
          </p:cNvSpPr>
          <p:nvPr>
            <p:ph idx="1"/>
          </p:nvPr>
        </p:nvSpPr>
        <p:spPr>
          <a:xfrm>
            <a:off x="1435608" y="1447800"/>
            <a:ext cx="7498080" cy="4800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4" name="Date Placeholder 3"/>
          <p:cNvSpPr>
            <a:spLocks noGrp="1"/>
          </p:cNvSpPr>
          <p:nvPr>
            <p:ph type="dt" sz="half" idx="10"/>
          </p:nvPr>
        </p:nvSpPr>
        <p:spPr>
          <a:xfrm>
            <a:off x="1115616" y="6309320"/>
            <a:ext cx="2133600" cy="476250"/>
          </a:xfrm>
        </p:spPr>
        <p:txBody>
          <a:bodyPr/>
          <a:lstStyle>
            <a:lvl1pPr algn="l">
              <a:defRPr sz="800"/>
            </a:lvl1pPr>
            <a:extLst/>
          </a:lstStyle>
          <a:p>
            <a:fld id="{CD30949C-E5DF-499B-B0DF-5AB573767F0D}" type="datetimeFigureOut">
              <a:rPr lang="en-GB" smtClean="0"/>
              <a:t>01/02/2017</a:t>
            </a:fld>
            <a:endParaRPr lang="en-GB"/>
          </a:p>
        </p:txBody>
      </p:sp>
      <p:sp>
        <p:nvSpPr>
          <p:cNvPr id="5" name="Footer Placeholder 4"/>
          <p:cNvSpPr>
            <a:spLocks noGrp="1"/>
          </p:cNvSpPr>
          <p:nvPr>
            <p:ph type="ftr" sz="quarter" idx="11"/>
          </p:nvPr>
        </p:nvSpPr>
        <p:spPr>
          <a:xfrm>
            <a:off x="3736848" y="6309320"/>
            <a:ext cx="2895600" cy="476250"/>
          </a:xfrm>
        </p:spPr>
        <p:txBody>
          <a:bodyPr/>
          <a:lstStyle>
            <a:lvl1pPr algn="ctr">
              <a:defRPr sz="800"/>
            </a:lvl1pPr>
            <a:extLst/>
          </a:lstStyle>
          <a:p>
            <a:endParaRPr lang="en-GB"/>
          </a:p>
        </p:txBody>
      </p:sp>
      <p:sp>
        <p:nvSpPr>
          <p:cNvPr id="6" name="Slide Number Placeholder 5"/>
          <p:cNvSpPr>
            <a:spLocks noGrp="1"/>
          </p:cNvSpPr>
          <p:nvPr>
            <p:ph type="sldNum" sz="quarter" idx="12"/>
          </p:nvPr>
        </p:nvSpPr>
        <p:spPr/>
        <p:txBody>
          <a:bodyPr/>
          <a:lstStyle>
            <a:lvl1pPr>
              <a:defRPr sz="800"/>
            </a:lvl1pPr>
            <a:extLst/>
          </a:lstStyle>
          <a:p>
            <a:fld id="{2689E33F-3366-4CEA-9775-ECEF5816B93E}"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dirty="0"/>
          </a:p>
        </p:txBody>
      </p:sp>
      <p:sp>
        <p:nvSpPr>
          <p:cNvPr id="3" name="Content Placeholder 2"/>
          <p:cNvSpPr>
            <a:spLocks noGrp="1"/>
          </p:cNvSpPr>
          <p:nvPr>
            <p:ph sz="half" idx="1"/>
          </p:nvPr>
        </p:nvSpPr>
        <p:spPr>
          <a:xfrm>
            <a:off x="1435608" y="1524000"/>
            <a:ext cx="3657600" cy="4663440"/>
          </a:xfrm>
        </p:spPr>
        <p:txBody>
          <a:bodyPr/>
          <a:lstStyle>
            <a:lvl1pPr>
              <a:defRPr sz="2000"/>
            </a:lvl1pPr>
            <a:lvl2pPr>
              <a:defRPr sz="1800"/>
            </a:lvl2pPr>
            <a:lvl3pPr>
              <a:defRPr sz="1600"/>
            </a:lvl3pPr>
            <a:lvl4pPr>
              <a:defRPr sz="1400"/>
            </a:lvl4pPr>
            <a:lvl5pPr>
              <a:defRPr sz="12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4" name="Content Placeholder 3"/>
          <p:cNvSpPr>
            <a:spLocks noGrp="1"/>
          </p:cNvSpPr>
          <p:nvPr>
            <p:ph sz="half" idx="2"/>
          </p:nvPr>
        </p:nvSpPr>
        <p:spPr>
          <a:xfrm>
            <a:off x="5276088" y="1524000"/>
            <a:ext cx="3657600" cy="4663440"/>
          </a:xfrm>
        </p:spPr>
        <p:txBody>
          <a:bodyPr>
            <a:normAutofit/>
          </a:bodyPr>
          <a:lstStyle>
            <a:lvl1pPr algn="l" rtl="0" eaLnBrk="1" latinLnBrk="0" hangingPunct="1">
              <a:lnSpc>
                <a:spcPct val="100000"/>
              </a:lnSpc>
              <a:defRPr kumimoji="0" lang="en-US" sz="2000" kern="1200" dirty="0" smtClean="0">
                <a:solidFill>
                  <a:schemeClr val="tx1"/>
                </a:solidFill>
                <a:latin typeface="+mn-lt"/>
                <a:ea typeface="+mn-ea"/>
                <a:cs typeface="+mn-cs"/>
              </a:defRPr>
            </a:lvl1pPr>
            <a:lvl2pPr algn="l" rtl="0" eaLnBrk="1" latinLnBrk="0" hangingPunct="1">
              <a:lnSpc>
                <a:spcPct val="100000"/>
              </a:lnSpc>
              <a:defRPr kumimoji="0" lang="en-US" sz="2000" kern="1200" dirty="0" smtClean="0">
                <a:solidFill>
                  <a:schemeClr val="tx1"/>
                </a:solidFill>
                <a:latin typeface="+mn-lt"/>
                <a:ea typeface="+mn-ea"/>
                <a:cs typeface="+mn-cs"/>
              </a:defRPr>
            </a:lvl2pPr>
            <a:lvl3pPr algn="l" rtl="0" eaLnBrk="1" latinLnBrk="0" hangingPunct="1">
              <a:lnSpc>
                <a:spcPct val="100000"/>
              </a:lnSpc>
              <a:defRPr kumimoji="0" lang="en-US" sz="2000" kern="1200" dirty="0" smtClean="0">
                <a:solidFill>
                  <a:schemeClr val="tx1"/>
                </a:solidFill>
                <a:latin typeface="+mn-lt"/>
                <a:ea typeface="+mn-ea"/>
                <a:cs typeface="+mn-cs"/>
              </a:defRPr>
            </a:lvl3pPr>
            <a:lvl4pPr algn="l" rtl="0" eaLnBrk="1" latinLnBrk="0" hangingPunct="1">
              <a:lnSpc>
                <a:spcPct val="100000"/>
              </a:lnSpc>
              <a:defRPr kumimoji="0" lang="en-US" sz="2000" kern="1200" dirty="0" smtClean="0">
                <a:solidFill>
                  <a:schemeClr val="tx1"/>
                </a:solidFill>
                <a:latin typeface="+mn-lt"/>
                <a:ea typeface="+mn-ea"/>
                <a:cs typeface="+mn-cs"/>
              </a:defRPr>
            </a:lvl4pPr>
            <a:lvl5pPr algn="l" rtl="0" eaLnBrk="1" latinLnBrk="0" hangingPunct="1">
              <a:lnSpc>
                <a:spcPct val="100000"/>
              </a:lnSpc>
              <a:defRPr kumimoji="0" lang="en-US" sz="2000" kern="1200" dirty="0">
                <a:solidFill>
                  <a:schemeClr val="tx1"/>
                </a:solidFill>
                <a:latin typeface="+mn-lt"/>
                <a:ea typeface="+mn-ea"/>
                <a:cs typeface="+mn-cs"/>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dirty="0"/>
          </a:p>
        </p:txBody>
      </p:sp>
      <p:sp>
        <p:nvSpPr>
          <p:cNvPr id="5" name="Date Placeholder 4"/>
          <p:cNvSpPr>
            <a:spLocks noGrp="1"/>
          </p:cNvSpPr>
          <p:nvPr>
            <p:ph type="dt" sz="half" idx="10"/>
          </p:nvPr>
        </p:nvSpPr>
        <p:spPr/>
        <p:txBody>
          <a:bodyPr/>
          <a:lstStyle/>
          <a:p>
            <a:fld id="{CD30949C-E5DF-499B-B0DF-5AB573767F0D}" type="datetimeFigureOut">
              <a:rPr lang="en-GB" smtClean="0"/>
              <a:t>01/02/2017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89E33F-3366-4CEA-9775-ECEF5816B93E}"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dirty="0"/>
          </a:p>
        </p:txBody>
      </p:sp>
      <p:sp>
        <p:nvSpPr>
          <p:cNvPr id="3" name="Date Placeholder 2"/>
          <p:cNvSpPr>
            <a:spLocks noGrp="1"/>
          </p:cNvSpPr>
          <p:nvPr>
            <p:ph type="dt" sz="half" idx="10"/>
          </p:nvPr>
        </p:nvSpPr>
        <p:spPr/>
        <p:txBody>
          <a:bodyPr/>
          <a:lstStyle/>
          <a:p>
            <a:fld id="{CD30949C-E5DF-499B-B0DF-5AB573767F0D}" type="datetimeFigureOut">
              <a:rPr lang="en-GB" smtClean="0"/>
              <a:t>01/02/2017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89E33F-3366-4CEA-9775-ECEF5816B93E}"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D30949C-E5DF-499B-B0DF-5AB573767F0D}" type="datetimeFigureOut">
              <a:rPr lang="en-GB" smtClean="0"/>
              <a:t>01/02/2017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89E33F-3366-4CEA-9775-ECEF5816B93E}" type="slidenum">
              <a:rPr lang="en-GB" smtClean="0"/>
              <a:t>‹#›</a:t>
            </a:fld>
            <a:endParaRPr lang="en-GB"/>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D30949C-E5DF-499B-B0DF-5AB573767F0D}" type="datetimeFigureOut">
              <a:rPr lang="en-GB" smtClean="0"/>
              <a:t>01/02/2017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89E33F-3366-4CEA-9775-ECEF5816B93E}"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D30949C-E5DF-499B-B0DF-5AB573767F0D}" type="datetimeFigureOut">
              <a:rPr lang="en-GB" smtClean="0"/>
              <a:t>01/02/2017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89E33F-3366-4CEA-9775-ECEF5816B93E}"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microsoft.com/office/2007/relationships/hdphoto" Target="../media/hdphoto1.wdp"/><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dirty="0"/>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dirty="0"/>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CD30949C-E5DF-499B-B0DF-5AB573767F0D}" type="datetimeFigureOut">
              <a:rPr lang="en-GB" smtClean="0"/>
              <a:t>01/02/2017</a:t>
            </a:fld>
            <a:endParaRPr lang="en-GB"/>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GB"/>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2689E33F-3366-4CEA-9775-ECEF5816B93E}" type="slidenum">
              <a:rPr lang="en-GB" smtClean="0"/>
              <a:t>‹#›</a:t>
            </a:fld>
            <a:endParaRPr lang="en-GB"/>
          </a:p>
        </p:txBody>
      </p:sp>
      <p:sp>
        <p:nvSpPr>
          <p:cNvPr id="15" name="Rectangle 14"/>
          <p:cNvSpPr/>
          <p:nvPr/>
        </p:nvSpPr>
        <p:spPr bwMode="invGray">
          <a:xfrm>
            <a:off x="1014984" y="-54"/>
            <a:ext cx="73152" cy="6858054"/>
          </a:xfrm>
          <a:prstGeom prst="rect">
            <a:avLst/>
          </a:prstGeom>
          <a:gradFill flip="none" rotWithShape="1">
            <a:gsLst>
              <a:gs pos="0">
                <a:srgbClr val="C00000"/>
              </a:gs>
              <a:gs pos="41000">
                <a:srgbClr val="C00000"/>
              </a:gs>
              <a:gs pos="100000">
                <a:schemeClr val="bg1"/>
              </a:gs>
            </a:gsLst>
            <a:path path="rect">
              <a:fillToRect t="100000" r="100000"/>
            </a:path>
            <a:tileRect l="-100000" b="-100000"/>
          </a:gra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extBox 1"/>
          <p:cNvSpPr txBox="1"/>
          <p:nvPr/>
        </p:nvSpPr>
        <p:spPr>
          <a:xfrm rot="16200000">
            <a:off x="-2264114" y="3563435"/>
            <a:ext cx="5544616" cy="523220"/>
          </a:xfrm>
          <a:prstGeom prst="rect">
            <a:avLst/>
          </a:prstGeom>
          <a:noFill/>
        </p:spPr>
        <p:txBody>
          <a:bodyPr wrap="square" rtlCol="0">
            <a:spAutoFit/>
          </a:bodyPr>
          <a:lstStyle/>
          <a:p>
            <a:pPr algn="l" rtl="0" eaLnBrk="1" latinLnBrk="0" hangingPunct="1">
              <a:spcBef>
                <a:spcPct val="0"/>
              </a:spcBef>
              <a:buNone/>
            </a:pPr>
            <a:r>
              <a:rPr kumimoji="0" lang="en-GB" sz="2800" kern="1200" dirty="0" smtClean="0">
                <a:solidFill>
                  <a:schemeClr val="tx2">
                    <a:satMod val="130000"/>
                  </a:schemeClr>
                </a:solidFill>
                <a:effectLst>
                  <a:outerShdw blurRad="50000" dist="30000" dir="5400000" algn="tl" rotWithShape="0">
                    <a:srgbClr val="000000">
                      <a:alpha val="30000"/>
                    </a:srgbClr>
                  </a:outerShdw>
                </a:effectLst>
                <a:latin typeface="+mj-lt"/>
                <a:ea typeface="+mj-ea"/>
                <a:cs typeface="+mj-cs"/>
              </a:rPr>
              <a:t>Love – Respect – Belong </a:t>
            </a:r>
            <a:endParaRPr kumimoji="0" lang="en-GB" sz="2800" kern="1200" dirty="0">
              <a:solidFill>
                <a:schemeClr val="tx2">
                  <a:satMod val="130000"/>
                </a:schemeClr>
              </a:solidFill>
              <a:effectLst>
                <a:outerShdw blurRad="50000" dist="30000" dir="5400000" algn="tl" rotWithShape="0">
                  <a:srgbClr val="000000">
                    <a:alpha val="30000"/>
                  </a:srgbClr>
                </a:outerShdw>
              </a:effectLst>
              <a:latin typeface="+mj-lt"/>
              <a:ea typeface="+mj-ea"/>
              <a:cs typeface="+mj-cs"/>
            </a:endParaRPr>
          </a:p>
        </p:txBody>
      </p:sp>
      <p:pic>
        <p:nvPicPr>
          <p:cNvPr id="13" name="Picture 2"/>
          <p:cNvPicPr>
            <a:picLocks noChangeAspect="1" noChangeArrowheads="1"/>
          </p:cNvPicPr>
          <p:nvPr/>
        </p:nvPicPr>
        <p:blipFill>
          <a:blip r:embed="rId9">
            <a:duotone>
              <a:schemeClr val="accent1">
                <a:shade val="45000"/>
                <a:satMod val="135000"/>
              </a:schemeClr>
              <a:prstClr val="white"/>
            </a:duotone>
            <a:extLst>
              <a:ext uri="{BEBA8EAE-BF5A-486C-A8C5-ECC9F3942E4B}">
                <a14:imgProps xmlns:a14="http://schemas.microsoft.com/office/drawing/2010/main">
                  <a14:imgLayer r:embed="rId10">
                    <a14:imgEffect>
                      <a14:artisticChalkSketch/>
                    </a14:imgEffect>
                  </a14:imgLayer>
                </a14:imgProps>
              </a:ext>
              <a:ext uri="{28A0092B-C50C-407E-A947-70E740481C1C}">
                <a14:useLocalDpi xmlns:a14="http://schemas.microsoft.com/office/drawing/2010/main" val="0"/>
              </a:ext>
            </a:extLst>
          </a:blip>
          <a:srcRect/>
          <a:stretch>
            <a:fillRect/>
          </a:stretch>
        </p:blipFill>
        <p:spPr bwMode="auto">
          <a:xfrm>
            <a:off x="7956376" y="420534"/>
            <a:ext cx="768350" cy="8048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Lst>
  <p:timing>
    <p:tnLst>
      <p:par>
        <p:cTn id="1" dur="indefinite" restart="never" nodeType="tmRoot"/>
      </p:par>
    </p:tnLst>
  </p:timing>
  <p:txStyles>
    <p:titleStyle>
      <a:lvl1pPr algn="l" rtl="0" eaLnBrk="1" latinLnBrk="0" hangingPunct="1">
        <a:spcBef>
          <a:spcPct val="0"/>
        </a:spcBef>
        <a:buNone/>
        <a:defRPr kumimoji="0" sz="28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lumMod val="75000"/>
          </a:schemeClr>
        </a:buClr>
        <a:buSzPct val="80000"/>
        <a:buFont typeface="Arial" panose="020B0604020202020204" pitchFamily="34" charset="0"/>
        <a:buChar char="•"/>
        <a:defRPr kumimoji="0" sz="20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lumMod val="75000"/>
          </a:schemeClr>
        </a:buClr>
        <a:buFont typeface="Arial" panose="020B0604020202020204" pitchFamily="34" charset="0"/>
        <a:buChar char="•"/>
        <a:defRPr kumimoji="0" sz="1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1">
            <a:lumMod val="75000"/>
          </a:schemeClr>
        </a:buClr>
        <a:buFont typeface="Arial" panose="020B0604020202020204" pitchFamily="34" charset="0"/>
        <a:buChar char="•"/>
        <a:defRPr kumimoji="0" sz="16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1">
            <a:lumMod val="75000"/>
          </a:schemeClr>
        </a:buClr>
        <a:buFont typeface="Arial" panose="020B0604020202020204" pitchFamily="34" charset="0"/>
        <a:buChar char="•"/>
        <a:defRPr kumimoji="0" sz="14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1">
            <a:lumMod val="75000"/>
          </a:schemeClr>
        </a:buClr>
        <a:buFont typeface="Arial" panose="020B0604020202020204" pitchFamily="34" charset="0"/>
        <a:buChar char="•"/>
        <a:defRPr kumimoji="0" sz="105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32560" y="359898"/>
            <a:ext cx="7406640" cy="3285126"/>
          </a:xfrm>
        </p:spPr>
        <p:txBody>
          <a:bodyPr>
            <a:normAutofit/>
          </a:bodyPr>
          <a:lstStyle/>
          <a:p>
            <a:pPr algn="ctr"/>
            <a:r>
              <a:rPr lang="en-GB" sz="6000" dirty="0" smtClean="0"/>
              <a:t>Parents Forum: </a:t>
            </a:r>
            <a:br>
              <a:rPr lang="en-GB" sz="6000" dirty="0" smtClean="0"/>
            </a:br>
            <a:r>
              <a:rPr lang="en-GB" sz="6000" dirty="0" smtClean="0"/>
              <a:t>Wednesday 1</a:t>
            </a:r>
            <a:r>
              <a:rPr lang="en-GB" sz="6000" baseline="30000" dirty="0" smtClean="0"/>
              <a:t>st</a:t>
            </a:r>
            <a:r>
              <a:rPr lang="en-GB" sz="6000" dirty="0" smtClean="0"/>
              <a:t> February 2017</a:t>
            </a:r>
            <a:endParaRPr lang="en-GB" sz="6000" dirty="0"/>
          </a:p>
        </p:txBody>
      </p:sp>
      <p:sp>
        <p:nvSpPr>
          <p:cNvPr id="3" name="Subtitle 2"/>
          <p:cNvSpPr>
            <a:spLocks noGrp="1"/>
          </p:cNvSpPr>
          <p:nvPr>
            <p:ph type="subTitle" idx="1"/>
          </p:nvPr>
        </p:nvSpPr>
        <p:spPr>
          <a:xfrm>
            <a:off x="1421120" y="4149080"/>
            <a:ext cx="7406640" cy="2592288"/>
          </a:xfrm>
        </p:spPr>
        <p:txBody>
          <a:bodyPr>
            <a:normAutofit lnSpcReduction="10000"/>
          </a:bodyPr>
          <a:lstStyle/>
          <a:p>
            <a:r>
              <a:rPr lang="en-GB" sz="3200" dirty="0" smtClean="0"/>
              <a:t>School Improvement Plan: High Achievers</a:t>
            </a:r>
          </a:p>
          <a:p>
            <a:endParaRPr lang="en-GB" sz="3200" dirty="0"/>
          </a:p>
          <a:p>
            <a:r>
              <a:rPr lang="en-GB" sz="3200" dirty="0" smtClean="0"/>
              <a:t>Leader: Mrs Jo Ayres and </a:t>
            </a:r>
            <a:r>
              <a:rPr lang="en-GB" sz="3200" smtClean="0"/>
              <a:t>Miss Charlotte Baker</a:t>
            </a:r>
            <a:endParaRPr lang="en-GB" sz="3200" dirty="0" smtClean="0"/>
          </a:p>
          <a:p>
            <a:r>
              <a:rPr lang="en-GB" sz="3200" dirty="0" smtClean="0"/>
              <a:t>Governor Leader: Mrs Indy Carmichael </a:t>
            </a:r>
          </a:p>
          <a:p>
            <a:endParaRPr lang="en-GB" sz="3200" dirty="0"/>
          </a:p>
        </p:txBody>
      </p:sp>
    </p:spTree>
    <p:extLst>
      <p:ext uri="{BB962C8B-B14F-4D97-AF65-F5344CB8AC3E}">
        <p14:creationId xmlns:p14="http://schemas.microsoft.com/office/powerpoint/2010/main" val="311279333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t>Where did this come from?</a:t>
            </a:r>
            <a:r>
              <a:rPr lang="en-GB" dirty="0" smtClean="0"/>
              <a:t/>
            </a:r>
            <a:br>
              <a:rPr lang="en-GB" dirty="0" smtClean="0"/>
            </a:br>
            <a:endParaRPr lang="en-GB" dirty="0"/>
          </a:p>
        </p:txBody>
      </p:sp>
      <p:sp>
        <p:nvSpPr>
          <p:cNvPr id="3" name="Content Placeholder 2"/>
          <p:cNvSpPr>
            <a:spLocks noGrp="1"/>
          </p:cNvSpPr>
          <p:nvPr>
            <p:ph idx="1"/>
          </p:nvPr>
        </p:nvSpPr>
        <p:spPr/>
        <p:txBody>
          <a:bodyPr>
            <a:normAutofit/>
          </a:bodyPr>
          <a:lstStyle/>
          <a:p>
            <a:r>
              <a:rPr lang="en-GB" sz="2800" dirty="0" smtClean="0"/>
              <a:t>The change of curriculum and expectations</a:t>
            </a:r>
          </a:p>
          <a:p>
            <a:r>
              <a:rPr lang="en-GB" sz="2800" dirty="0" smtClean="0"/>
              <a:t>Ofsted January 2016: </a:t>
            </a:r>
          </a:p>
          <a:p>
            <a:pPr marL="82296" indent="0">
              <a:buNone/>
            </a:pPr>
            <a:r>
              <a:rPr lang="en-GB" sz="2800" b="1" dirty="0" smtClean="0"/>
              <a:t>Leaders </a:t>
            </a:r>
            <a:r>
              <a:rPr lang="en-GB" sz="2800" b="1" dirty="0"/>
              <a:t>and those responsible for governance should ensure that the most-able pupils are challenged to achieve as much as they </a:t>
            </a:r>
            <a:r>
              <a:rPr lang="en-GB" sz="2800" b="1" dirty="0" smtClean="0"/>
              <a:t>can</a:t>
            </a:r>
          </a:p>
          <a:p>
            <a:r>
              <a:rPr lang="en-GB" sz="2800" dirty="0" smtClean="0"/>
              <a:t>New assessment systems</a:t>
            </a:r>
            <a:endParaRPr lang="en-GB" sz="2800" dirty="0"/>
          </a:p>
        </p:txBody>
      </p:sp>
    </p:spTree>
    <p:extLst>
      <p:ext uri="{BB962C8B-B14F-4D97-AF65-F5344CB8AC3E}">
        <p14:creationId xmlns:p14="http://schemas.microsoft.com/office/powerpoint/2010/main" val="10367787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main headlines…</a:t>
            </a:r>
            <a:endParaRPr lang="en-GB" dirty="0"/>
          </a:p>
        </p:txBody>
      </p:sp>
      <p:sp>
        <p:nvSpPr>
          <p:cNvPr id="3" name="Content Placeholder 2"/>
          <p:cNvSpPr>
            <a:spLocks noGrp="1"/>
          </p:cNvSpPr>
          <p:nvPr>
            <p:ph idx="1"/>
          </p:nvPr>
        </p:nvSpPr>
        <p:spPr/>
        <p:txBody>
          <a:bodyPr>
            <a:normAutofit lnSpcReduction="10000"/>
          </a:bodyPr>
          <a:lstStyle/>
          <a:p>
            <a:pPr marL="82296" indent="0">
              <a:buNone/>
            </a:pPr>
            <a:r>
              <a:rPr lang="en-GB" dirty="0" smtClean="0"/>
              <a:t>Parents:</a:t>
            </a:r>
          </a:p>
          <a:p>
            <a:r>
              <a:rPr lang="en-GB" dirty="0" smtClean="0"/>
              <a:t>Values, ethos and nurture</a:t>
            </a:r>
          </a:p>
          <a:p>
            <a:r>
              <a:rPr lang="en-GB" dirty="0" smtClean="0"/>
              <a:t>More information about strengths</a:t>
            </a:r>
          </a:p>
          <a:p>
            <a:r>
              <a:rPr lang="en-GB" dirty="0" smtClean="0"/>
              <a:t>Science- profile?</a:t>
            </a:r>
          </a:p>
          <a:p>
            <a:r>
              <a:rPr lang="en-GB" dirty="0" smtClean="0"/>
              <a:t>Non-verbal reasoning- useful?</a:t>
            </a:r>
          </a:p>
          <a:p>
            <a:r>
              <a:rPr lang="en-GB" dirty="0" smtClean="0"/>
              <a:t>Aspiration</a:t>
            </a:r>
          </a:p>
          <a:p>
            <a:r>
              <a:rPr lang="en-GB" dirty="0" smtClean="0"/>
              <a:t>Valued time to discuss their child’s strengths</a:t>
            </a:r>
          </a:p>
          <a:p>
            <a:r>
              <a:rPr lang="en-GB" dirty="0" smtClean="0"/>
              <a:t>Special interest leadership and mentoring</a:t>
            </a:r>
          </a:p>
          <a:p>
            <a:r>
              <a:rPr lang="en-GB" dirty="0" smtClean="0"/>
              <a:t>Reach Your potential group</a:t>
            </a:r>
          </a:p>
          <a:p>
            <a:r>
              <a:rPr lang="en-GB" dirty="0" smtClean="0"/>
              <a:t>Wall of success</a:t>
            </a:r>
          </a:p>
          <a:p>
            <a:r>
              <a:rPr lang="en-GB" dirty="0" smtClean="0"/>
              <a:t>Subject leadership</a:t>
            </a:r>
          </a:p>
          <a:p>
            <a:r>
              <a:rPr lang="en-GB" dirty="0" smtClean="0"/>
              <a:t>Career discussion</a:t>
            </a:r>
          </a:p>
          <a:p>
            <a:r>
              <a:rPr lang="en-GB" dirty="0" smtClean="0"/>
              <a:t>Homework</a:t>
            </a:r>
            <a:endParaRPr lang="en-GB" dirty="0"/>
          </a:p>
        </p:txBody>
      </p:sp>
    </p:spTree>
    <p:extLst>
      <p:ext uri="{BB962C8B-B14F-4D97-AF65-F5344CB8AC3E}">
        <p14:creationId xmlns:p14="http://schemas.microsoft.com/office/powerpoint/2010/main" val="23422365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Main headlines from pupils…</a:t>
            </a:r>
            <a:endParaRPr lang="en-GB" dirty="0"/>
          </a:p>
        </p:txBody>
      </p:sp>
      <p:sp>
        <p:nvSpPr>
          <p:cNvPr id="3" name="Content Placeholder 2"/>
          <p:cNvSpPr>
            <a:spLocks noGrp="1"/>
          </p:cNvSpPr>
          <p:nvPr>
            <p:ph idx="1"/>
          </p:nvPr>
        </p:nvSpPr>
        <p:spPr/>
        <p:txBody>
          <a:bodyPr/>
          <a:lstStyle/>
          <a:p>
            <a:r>
              <a:rPr lang="en-GB" dirty="0" smtClean="0"/>
              <a:t>They really enjoyed the conferencing process</a:t>
            </a:r>
          </a:p>
          <a:p>
            <a:r>
              <a:rPr lang="en-GB" dirty="0" smtClean="0"/>
              <a:t>Majority of pupils conferenced preferred to work on their own</a:t>
            </a:r>
          </a:p>
          <a:p>
            <a:r>
              <a:rPr lang="en-GB" dirty="0" smtClean="0"/>
              <a:t>Working in pairs of their choice</a:t>
            </a:r>
          </a:p>
          <a:p>
            <a:r>
              <a:rPr lang="en-GB" dirty="0" smtClean="0"/>
              <a:t>Over-explanation</a:t>
            </a:r>
          </a:p>
          <a:p>
            <a:r>
              <a:rPr lang="en-GB" dirty="0" smtClean="0"/>
              <a:t>Homework</a:t>
            </a:r>
          </a:p>
          <a:p>
            <a:r>
              <a:rPr lang="en-GB" dirty="0" smtClean="0"/>
              <a:t>Motivation –</a:t>
            </a:r>
            <a:r>
              <a:rPr lang="en-GB" dirty="0"/>
              <a:t> </a:t>
            </a:r>
            <a:r>
              <a:rPr lang="en-GB" dirty="0" smtClean="0"/>
              <a:t>education/career; parents</a:t>
            </a:r>
          </a:p>
          <a:p>
            <a:r>
              <a:rPr lang="en-GB" dirty="0" smtClean="0"/>
              <a:t>Nuts system</a:t>
            </a:r>
          </a:p>
          <a:p>
            <a:r>
              <a:rPr lang="en-GB" dirty="0" smtClean="0"/>
              <a:t>Fun but at the right times</a:t>
            </a:r>
          </a:p>
          <a:p>
            <a:r>
              <a:rPr lang="en-GB" dirty="0" smtClean="0"/>
              <a:t>Factors that would hinder progress: not knowing big picture; noise; expectation to get it all right or be the quickest; 50% nothing</a:t>
            </a:r>
          </a:p>
          <a:p>
            <a:r>
              <a:rPr lang="en-GB" dirty="0" smtClean="0"/>
              <a:t>Struggling to make progress? Stuck for ideas; time pressure; anger with themselves</a:t>
            </a:r>
            <a:endParaRPr lang="en-GB" dirty="0"/>
          </a:p>
        </p:txBody>
      </p:sp>
    </p:spTree>
    <p:extLst>
      <p:ext uri="{BB962C8B-B14F-4D97-AF65-F5344CB8AC3E}">
        <p14:creationId xmlns:p14="http://schemas.microsoft.com/office/powerpoint/2010/main" val="23611501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82296" indent="0">
              <a:buNone/>
            </a:pPr>
            <a:r>
              <a:rPr lang="en-GB" sz="4000" dirty="0" smtClean="0"/>
              <a:t>So with all of that information we have created a detailed action plan.</a:t>
            </a:r>
          </a:p>
          <a:p>
            <a:pPr marL="82296" indent="0">
              <a:buNone/>
            </a:pPr>
            <a:endParaRPr lang="en-GB" sz="4000" dirty="0"/>
          </a:p>
          <a:p>
            <a:pPr marL="82296" indent="0">
              <a:buNone/>
            </a:pPr>
            <a:r>
              <a:rPr lang="en-GB" sz="4000" dirty="0" smtClean="0"/>
              <a:t>To summarise…. </a:t>
            </a:r>
          </a:p>
        </p:txBody>
      </p:sp>
    </p:spTree>
    <p:extLst>
      <p:ext uri="{BB962C8B-B14F-4D97-AF65-F5344CB8AC3E}">
        <p14:creationId xmlns:p14="http://schemas.microsoft.com/office/powerpoint/2010/main" val="25536321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Teachers….</a:t>
            </a:r>
            <a:endParaRPr lang="en-GB" dirty="0"/>
          </a:p>
        </p:txBody>
      </p:sp>
      <p:sp>
        <p:nvSpPr>
          <p:cNvPr id="3" name="Content Placeholder 2"/>
          <p:cNvSpPr>
            <a:spLocks noGrp="1"/>
          </p:cNvSpPr>
          <p:nvPr>
            <p:ph idx="1"/>
          </p:nvPr>
        </p:nvSpPr>
        <p:spPr>
          <a:xfrm>
            <a:off x="1331640" y="1052736"/>
            <a:ext cx="7704856" cy="5472608"/>
          </a:xfrm>
        </p:spPr>
        <p:txBody>
          <a:bodyPr>
            <a:normAutofit fontScale="92500"/>
          </a:bodyPr>
          <a:lstStyle/>
          <a:p>
            <a:r>
              <a:rPr lang="en-GB" dirty="0" smtClean="0"/>
              <a:t>Using special interests within our new curriculum planning and giving children leadership opportunities in areas of the topic </a:t>
            </a:r>
            <a:r>
              <a:rPr lang="en-GB" dirty="0" err="1" smtClean="0"/>
              <a:t>e.g</a:t>
            </a:r>
            <a:r>
              <a:rPr lang="en-GB" dirty="0" smtClean="0"/>
              <a:t> IT leader</a:t>
            </a:r>
          </a:p>
          <a:p>
            <a:r>
              <a:rPr lang="en-GB" dirty="0" smtClean="0"/>
              <a:t>Currently, HA children are identified during Pupil Progress meetings and discussed termly. We will add a ‘Reach Your Potential’ group who could become HA if they had added support or different opportunities. </a:t>
            </a:r>
          </a:p>
          <a:p>
            <a:r>
              <a:rPr lang="en-GB" dirty="0" smtClean="0"/>
              <a:t>Moving forward, every HA child will have a ‘pen portrait’. This will include data, narrative and examples of how they learn best.</a:t>
            </a:r>
          </a:p>
          <a:p>
            <a:r>
              <a:rPr lang="en-GB" dirty="0" smtClean="0"/>
              <a:t>I will meet this focus group (pupils and parents) every September/October and review this portrait to update details so we can identify enriching opportunities that year.</a:t>
            </a:r>
          </a:p>
          <a:p>
            <a:r>
              <a:rPr lang="en-GB" dirty="0" smtClean="0"/>
              <a:t>Explore how we can use Target Tracker to produce ‘report cards’ so parents know whether they are extending, maintaining or ‘slowing’ their progress.</a:t>
            </a:r>
          </a:p>
          <a:p>
            <a:r>
              <a:rPr lang="en-GB" dirty="0" smtClean="0"/>
              <a:t>Whole school wall of success</a:t>
            </a:r>
          </a:p>
          <a:p>
            <a:r>
              <a:rPr lang="en-GB" dirty="0" smtClean="0"/>
              <a:t>Each subject leader will evaluate their HA children group. They will report to all leaders about the whole school and class progress and provision.</a:t>
            </a:r>
          </a:p>
          <a:p>
            <a:endParaRPr lang="en-GB" dirty="0"/>
          </a:p>
        </p:txBody>
      </p:sp>
    </p:spTree>
    <p:extLst>
      <p:ext uri="{BB962C8B-B14F-4D97-AF65-F5344CB8AC3E}">
        <p14:creationId xmlns:p14="http://schemas.microsoft.com/office/powerpoint/2010/main" val="821869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Parents…</a:t>
            </a:r>
            <a:endParaRPr lang="en-GB" dirty="0"/>
          </a:p>
        </p:txBody>
      </p:sp>
      <p:sp>
        <p:nvSpPr>
          <p:cNvPr id="3" name="Content Placeholder 2"/>
          <p:cNvSpPr>
            <a:spLocks noGrp="1"/>
          </p:cNvSpPr>
          <p:nvPr>
            <p:ph idx="1"/>
          </p:nvPr>
        </p:nvSpPr>
        <p:spPr/>
        <p:txBody>
          <a:bodyPr/>
          <a:lstStyle/>
          <a:p>
            <a:r>
              <a:rPr lang="en-GB" dirty="0" smtClean="0"/>
              <a:t>Quality time with </a:t>
            </a:r>
            <a:r>
              <a:rPr lang="en-GB" dirty="0" err="1" smtClean="0"/>
              <a:t>Headteacher</a:t>
            </a:r>
            <a:r>
              <a:rPr lang="en-GB" dirty="0" smtClean="0"/>
              <a:t> to share aspirations and updates</a:t>
            </a:r>
          </a:p>
          <a:p>
            <a:r>
              <a:rPr lang="en-GB" dirty="0" smtClean="0"/>
              <a:t>Know that HA child is being carefully monitored and that the Pupil Progress meetings will evaluated the best provision for each HA child</a:t>
            </a:r>
          </a:p>
          <a:p>
            <a:r>
              <a:rPr lang="en-GB" dirty="0" smtClean="0"/>
              <a:t>Can know that we would like to share more assessment information with you and will work with the Parent Forums to find the best way to do this. We have already started this with the subject changes in Annual Reports.</a:t>
            </a:r>
          </a:p>
          <a:p>
            <a:r>
              <a:rPr lang="en-GB" dirty="0" smtClean="0"/>
              <a:t>Can encourage their child to share on the ‘Wall of Success’</a:t>
            </a:r>
          </a:p>
          <a:p>
            <a:r>
              <a:rPr lang="en-GB" dirty="0" smtClean="0"/>
              <a:t>Can support the resilience project within each class</a:t>
            </a:r>
          </a:p>
          <a:p>
            <a:r>
              <a:rPr lang="en-GB" dirty="0" smtClean="0"/>
              <a:t>Can support their interests and passions and keep us up-to-date with events, competitions or ideas</a:t>
            </a:r>
          </a:p>
          <a:p>
            <a:pPr marL="82296" indent="0">
              <a:buNone/>
            </a:pPr>
            <a:endParaRPr lang="en-GB" dirty="0"/>
          </a:p>
        </p:txBody>
      </p:sp>
    </p:spTree>
    <p:extLst>
      <p:ext uri="{BB962C8B-B14F-4D97-AF65-F5344CB8AC3E}">
        <p14:creationId xmlns:p14="http://schemas.microsoft.com/office/powerpoint/2010/main" val="3548370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 the children will…</a:t>
            </a:r>
            <a:endParaRPr lang="en-GB" dirty="0"/>
          </a:p>
        </p:txBody>
      </p:sp>
      <p:sp>
        <p:nvSpPr>
          <p:cNvPr id="3" name="Content Placeholder 2"/>
          <p:cNvSpPr>
            <a:spLocks noGrp="1"/>
          </p:cNvSpPr>
          <p:nvPr>
            <p:ph idx="1"/>
          </p:nvPr>
        </p:nvSpPr>
        <p:spPr/>
        <p:txBody>
          <a:bodyPr/>
          <a:lstStyle/>
          <a:p>
            <a:r>
              <a:rPr lang="en-GB" dirty="0" smtClean="0"/>
              <a:t>Be encouraged to lead clubs so they can share their passions or skills</a:t>
            </a:r>
          </a:p>
          <a:p>
            <a:r>
              <a:rPr lang="en-GB" dirty="0" smtClean="0"/>
              <a:t>Be given the opportunity to mentor other children who share interests within class</a:t>
            </a:r>
          </a:p>
          <a:p>
            <a:r>
              <a:rPr lang="en-GB" dirty="0" smtClean="0"/>
              <a:t>Be sent to leaders of their subject to show them their learning and to discuss the bigger picture of their interest</a:t>
            </a:r>
          </a:p>
          <a:p>
            <a:r>
              <a:rPr lang="en-GB" dirty="0" smtClean="0"/>
              <a:t>Feel that the teaching style is reflected by their feedback- independence and ‘I would like crumbs’ approach</a:t>
            </a:r>
            <a:endParaRPr lang="en-GB" dirty="0"/>
          </a:p>
          <a:p>
            <a:r>
              <a:rPr lang="en-GB" dirty="0" smtClean="0"/>
              <a:t>Continue to enjoy the nuts system and the challenge it provides</a:t>
            </a:r>
          </a:p>
          <a:p>
            <a:r>
              <a:rPr lang="en-GB" dirty="0" smtClean="0"/>
              <a:t>Have more understanding of the whole picture</a:t>
            </a:r>
          </a:p>
          <a:p>
            <a:r>
              <a:rPr lang="en-GB" dirty="0" smtClean="0"/>
              <a:t>Feel science is high profile and given quality time- whole school science approach and display</a:t>
            </a:r>
            <a:endParaRPr lang="en-GB" dirty="0"/>
          </a:p>
        </p:txBody>
      </p:sp>
    </p:spTree>
    <p:extLst>
      <p:ext uri="{BB962C8B-B14F-4D97-AF65-F5344CB8AC3E}">
        <p14:creationId xmlns:p14="http://schemas.microsoft.com/office/powerpoint/2010/main" val="1721458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a:t>
            </a:r>
            <a:endParaRPr lang="en-GB" dirty="0"/>
          </a:p>
        </p:txBody>
      </p:sp>
      <p:sp>
        <p:nvSpPr>
          <p:cNvPr id="3" name="Content Placeholder 2"/>
          <p:cNvSpPr>
            <a:spLocks noGrp="1"/>
          </p:cNvSpPr>
          <p:nvPr>
            <p:ph idx="1"/>
          </p:nvPr>
        </p:nvSpPr>
        <p:spPr/>
        <p:txBody>
          <a:bodyPr/>
          <a:lstStyle/>
          <a:p>
            <a:pPr marL="82296" indent="0">
              <a:buNone/>
            </a:pPr>
            <a:r>
              <a:rPr lang="en-GB" u="sng" dirty="0" smtClean="0"/>
              <a:t>Target 2016-2017</a:t>
            </a:r>
            <a:endParaRPr lang="en-GB" dirty="0"/>
          </a:p>
          <a:p>
            <a:pPr marL="82296" indent="0">
              <a:buNone/>
            </a:pPr>
            <a:r>
              <a:rPr lang="en-GB" dirty="0" smtClean="0"/>
              <a:t>35% of every cohort is working at Greater Depth  </a:t>
            </a:r>
          </a:p>
          <a:p>
            <a:pPr marL="82296" indent="0">
              <a:buNone/>
            </a:pPr>
            <a:r>
              <a:rPr lang="en-GB" dirty="0" smtClean="0"/>
              <a:t>(highest county</a:t>
            </a:r>
            <a:r>
              <a:rPr lang="en-GB" dirty="0"/>
              <a:t> 22.8%</a:t>
            </a:r>
            <a:r>
              <a:rPr lang="en-GB" dirty="0" smtClean="0"/>
              <a:t>, lowest county 17.4%)</a:t>
            </a:r>
          </a:p>
          <a:p>
            <a:pPr marL="82296" indent="0">
              <a:buNone/>
            </a:pPr>
            <a:endParaRPr lang="en-GB" dirty="0"/>
          </a:p>
          <a:p>
            <a:pPr marL="82296" indent="0">
              <a:buNone/>
            </a:pPr>
            <a:r>
              <a:rPr lang="en-GB" dirty="0" smtClean="0"/>
              <a:t>20% Combined (RWM) Higher Scaled Score</a:t>
            </a:r>
          </a:p>
          <a:p>
            <a:pPr marL="82296" indent="0">
              <a:buNone/>
            </a:pPr>
            <a:r>
              <a:rPr lang="en-GB" dirty="0" smtClean="0"/>
              <a:t>(National 5%, County 7.1%)</a:t>
            </a:r>
          </a:p>
          <a:p>
            <a:pPr marL="82296" indent="0">
              <a:buNone/>
            </a:pPr>
            <a:endParaRPr lang="en-GB" dirty="0" smtClean="0"/>
          </a:p>
          <a:p>
            <a:pPr marL="82296" indent="0">
              <a:buNone/>
            </a:pPr>
            <a:r>
              <a:rPr lang="en-GB" u="sng" dirty="0"/>
              <a:t>2015-2016</a:t>
            </a:r>
          </a:p>
          <a:p>
            <a:pPr marL="82296" indent="0">
              <a:buNone/>
            </a:pPr>
            <a:r>
              <a:rPr lang="en-GB" dirty="0"/>
              <a:t>Writing GD: 40%</a:t>
            </a:r>
          </a:p>
          <a:p>
            <a:pPr marL="82296" indent="0">
              <a:buNone/>
            </a:pPr>
            <a:r>
              <a:rPr lang="en-GB" dirty="0"/>
              <a:t>13% Combined (RWM) Higher Scaled Score</a:t>
            </a:r>
            <a:endParaRPr lang="en-GB" u="sng" dirty="0"/>
          </a:p>
          <a:p>
            <a:pPr marL="82296" indent="0">
              <a:buNone/>
            </a:pPr>
            <a:r>
              <a:rPr lang="en-GB" dirty="0" smtClean="0"/>
              <a:t>47% Reading, 33% Maths, 40% GPS</a:t>
            </a:r>
            <a:endParaRPr lang="en-GB" dirty="0"/>
          </a:p>
        </p:txBody>
      </p:sp>
    </p:spTree>
    <p:extLst>
      <p:ext uri="{BB962C8B-B14F-4D97-AF65-F5344CB8AC3E}">
        <p14:creationId xmlns:p14="http://schemas.microsoft.com/office/powerpoint/2010/main" val="40541871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2866330"/>
          </a:xfrm>
        </p:spPr>
        <p:txBody>
          <a:bodyPr>
            <a:normAutofit/>
          </a:bodyPr>
          <a:lstStyle/>
          <a:p>
            <a:r>
              <a:rPr lang="en-GB" sz="4400" dirty="0" smtClean="0"/>
              <a:t>Thank you for your support….</a:t>
            </a:r>
            <a:endParaRPr lang="en-GB" sz="4400" dirty="0"/>
          </a:p>
        </p:txBody>
      </p:sp>
      <p:sp>
        <p:nvSpPr>
          <p:cNvPr id="3" name="Content Placeholder 2"/>
          <p:cNvSpPr>
            <a:spLocks noGrp="1"/>
          </p:cNvSpPr>
          <p:nvPr>
            <p:ph idx="1"/>
          </p:nvPr>
        </p:nvSpPr>
        <p:spPr>
          <a:xfrm>
            <a:off x="1435608" y="3068960"/>
            <a:ext cx="7498080" cy="3179440"/>
          </a:xfrm>
        </p:spPr>
        <p:txBody>
          <a:bodyPr>
            <a:normAutofit/>
          </a:bodyPr>
          <a:lstStyle/>
          <a:p>
            <a:r>
              <a:rPr lang="en-GB" sz="2800" dirty="0" smtClean="0"/>
              <a:t>Please ask any questions</a:t>
            </a:r>
          </a:p>
          <a:p>
            <a:r>
              <a:rPr lang="en-GB" sz="2800" dirty="0" smtClean="0"/>
              <a:t>Please email/make an appointment and let me know any thoughts after this forum</a:t>
            </a:r>
            <a:endParaRPr lang="en-GB" sz="2800" dirty="0"/>
          </a:p>
        </p:txBody>
      </p:sp>
    </p:spTree>
    <p:extLst>
      <p:ext uri="{BB962C8B-B14F-4D97-AF65-F5344CB8AC3E}">
        <p14:creationId xmlns:p14="http://schemas.microsoft.com/office/powerpoint/2010/main" val="5377793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t. Mary's Powerpoint Templat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St. Mary's Powerpoint Template</Template>
  <TotalTime>260</TotalTime>
  <Words>692</Words>
  <Application>Microsoft Office PowerPoint</Application>
  <PresentationFormat>On-screen Show (4:3)</PresentationFormat>
  <Paragraphs>76</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Gill Sans MT</vt:lpstr>
      <vt:lpstr>Wingdings 2</vt:lpstr>
      <vt:lpstr>St. Mary's Powerpoint Template</vt:lpstr>
      <vt:lpstr>Parents Forum:  Wednesday 1st February 2017</vt:lpstr>
      <vt:lpstr>Where did this come from? </vt:lpstr>
      <vt:lpstr>So main headlines…</vt:lpstr>
      <vt:lpstr>Main headlines from pupils…</vt:lpstr>
      <vt:lpstr>PowerPoint Presentation</vt:lpstr>
      <vt:lpstr>Teachers….</vt:lpstr>
      <vt:lpstr>Parents…</vt:lpstr>
      <vt:lpstr>So the children will…</vt:lpstr>
      <vt:lpstr>Data</vt:lpstr>
      <vt:lpstr>Thank you for your support….</vt:lpstr>
    </vt:vector>
  </TitlesOfParts>
  <Company>BAE SYSTEMS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Long Term Strategic Planning</dc:title>
  <dc:creator>Kempton, Debbie (UK)</dc:creator>
  <cp:lastModifiedBy>Jo Ayres</cp:lastModifiedBy>
  <cp:revision>23</cp:revision>
  <cp:lastPrinted>2017-01-31T18:39:01Z</cp:lastPrinted>
  <dcterms:created xsi:type="dcterms:W3CDTF">2016-04-06T11:38:53Z</dcterms:created>
  <dcterms:modified xsi:type="dcterms:W3CDTF">2017-02-01T14:18:26Z</dcterms:modified>
</cp:coreProperties>
</file>