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67" r:id="rId20"/>
  </p:sldIdLst>
  <p:sldSz cx="9144000" cy="6858000" type="screen4x3"/>
  <p:notesSz cx="6858000" cy="9144000"/>
  <p:embeddedFontLst>
    <p:embeddedFont>
      <p:font typeface="Twinkl" panose="020B0604020202020204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MS PGothic" panose="020B0600070205080204" pitchFamily="34" charset="-128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nathan Fox" initials="JF" lastIdx="1" clrIdx="0">
    <p:extLst>
      <p:ext uri="{19B8F6BF-5375-455C-9EA6-DF929625EA0E}">
        <p15:presenceInfo xmlns:p15="http://schemas.microsoft.com/office/powerpoint/2012/main" userId="S-1-5-21-1651119330-1013474095-91958013-29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407D"/>
    <a:srgbClr val="ACDDFC"/>
    <a:srgbClr val="B0DFF9"/>
    <a:srgbClr val="18A0DB"/>
    <a:srgbClr val="DE1E5A"/>
    <a:srgbClr val="BC0105"/>
    <a:srgbClr val="4DB1E3"/>
    <a:srgbClr val="80C1EB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chemeClr val="tx1"/>
                </a:solidFill>
              </a:rPr>
              <a:t>Passover</a:t>
            </a:r>
            <a:endParaRPr lang="en-GB" sz="3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84EC901-B218-4437-85DD-900B043D8544}"/>
              </a:ext>
            </a:extLst>
          </p:cNvPr>
          <p:cNvSpPr/>
          <p:nvPr/>
        </p:nvSpPr>
        <p:spPr>
          <a:xfrm>
            <a:off x="2532888" y="2499973"/>
            <a:ext cx="5855462" cy="796680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80000" bIns="108000" rtlCol="0" anchor="ctr">
            <a:noAutofit/>
          </a:bodyPr>
          <a:lstStyle/>
          <a:p>
            <a:pPr algn="r">
              <a:spcBef>
                <a:spcPct val="0"/>
              </a:spcBef>
            </a:pPr>
            <a:r>
              <a:rPr lang="en-US" altLang="en-US" dirty="0">
                <a:ea typeface="MS PGothic" panose="020B0600070205080204" pitchFamily="34" charset="-128"/>
                <a:cs typeface="Twinkl" pitchFamily="2" charset="0"/>
              </a:rPr>
              <a:t>What do you already know about Passover?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315920-C5A7-4809-A141-E1D745D007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3"/>
          <a:stretch/>
        </p:blipFill>
        <p:spPr>
          <a:xfrm>
            <a:off x="130400" y="1539333"/>
            <a:ext cx="4057551" cy="531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2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84EC901-B218-4437-85DD-900B043D8544}"/>
              </a:ext>
            </a:extLst>
          </p:cNvPr>
          <p:cNvSpPr/>
          <p:nvPr/>
        </p:nvSpPr>
        <p:spPr>
          <a:xfrm>
            <a:off x="2734056" y="1742046"/>
            <a:ext cx="5654294" cy="854246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44000" bIns="108000" rtlCol="0" anchor="ctr">
            <a:spAutoFit/>
          </a:bodyPr>
          <a:lstStyle/>
          <a:p>
            <a:pPr lvl="1" algn="r">
              <a:spcBef>
                <a:spcPct val="0"/>
              </a:spcBef>
            </a:pP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Passover is one of the most important</a:t>
            </a:r>
            <a:b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</a:b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festivals in the </a:t>
            </a:r>
            <a:r>
              <a:rPr lang="en-US" altLang="en-US" b="1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Jewish</a:t>
            </a: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 year.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81B089B-35E4-40EB-83B5-6D7D91E8E016}"/>
              </a:ext>
            </a:extLst>
          </p:cNvPr>
          <p:cNvSpPr/>
          <p:nvPr/>
        </p:nvSpPr>
        <p:spPr>
          <a:xfrm>
            <a:off x="3488629" y="2691766"/>
            <a:ext cx="4899721" cy="547779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44000" bIns="108000" rtlCol="0" anchor="ctr">
            <a:spAutoFit/>
          </a:bodyPr>
          <a:lstStyle/>
          <a:p>
            <a:pPr algn="r">
              <a:spcBef>
                <a:spcPct val="0"/>
              </a:spcBef>
            </a:pP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Passover is called Pesach in </a:t>
            </a:r>
            <a:r>
              <a:rPr lang="en-US" altLang="en-US" b="1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Hebrew</a:t>
            </a: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chemeClr val="tx1"/>
                </a:solidFill>
              </a:rPr>
              <a:t>What Is Passover?</a:t>
            </a:r>
            <a:endParaRPr lang="en-GB" sz="3600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A1F9833-A191-4FDA-8943-9B6C8CF3589B}"/>
              </a:ext>
            </a:extLst>
          </p:cNvPr>
          <p:cNvGrpSpPr/>
          <p:nvPr/>
        </p:nvGrpSpPr>
        <p:grpSpPr>
          <a:xfrm>
            <a:off x="755650" y="1112178"/>
            <a:ext cx="2944368" cy="3187781"/>
            <a:chOff x="3168396" y="3214480"/>
            <a:chExt cx="2944368" cy="3187781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071F538-49ED-45FC-92B5-AFFBC5A4F711}"/>
                </a:ext>
              </a:extLst>
            </p:cNvPr>
            <p:cNvSpPr/>
            <p:nvPr/>
          </p:nvSpPr>
          <p:spPr>
            <a:xfrm>
              <a:off x="3168396" y="3336186"/>
              <a:ext cx="2944368" cy="2944368"/>
            </a:xfrm>
            <a:prstGeom prst="ellipse">
              <a:avLst/>
            </a:prstGeom>
            <a:solidFill>
              <a:srgbClr val="B0DFF9"/>
            </a:solidFill>
            <a:ln w="38100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8C562AA-31F3-4528-A2EC-4186797799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0917" y="3214480"/>
              <a:ext cx="2779327" cy="3187781"/>
            </a:xfrm>
            <a:prstGeom prst="rect">
              <a:avLst/>
            </a:prstGeom>
          </p:spPr>
        </p:pic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522D56-470A-4EBE-93AA-F4C11BE00122}"/>
              </a:ext>
            </a:extLst>
          </p:cNvPr>
          <p:cNvSpPr/>
          <p:nvPr/>
        </p:nvSpPr>
        <p:spPr>
          <a:xfrm>
            <a:off x="3260828" y="4264451"/>
            <a:ext cx="5127522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Jewish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 person whose religion is 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Judaism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7EDCCA1-6EA6-4D30-9E7B-CF548426EF76}"/>
              </a:ext>
            </a:extLst>
          </p:cNvPr>
          <p:cNvSpPr/>
          <p:nvPr/>
        </p:nvSpPr>
        <p:spPr>
          <a:xfrm>
            <a:off x="2957561" y="4913271"/>
            <a:ext cx="5430789" cy="854246"/>
          </a:xfrm>
          <a:prstGeom prst="roundRect">
            <a:avLst>
              <a:gd name="adj" fmla="val 10958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Hebrew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an ancient language that is the official language of Israel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7F16CEF-5618-4F2D-882F-96E8DAB5C895}"/>
              </a:ext>
            </a:extLst>
          </p:cNvPr>
          <p:cNvSpPr/>
          <p:nvPr/>
        </p:nvSpPr>
        <p:spPr>
          <a:xfrm>
            <a:off x="6921036" y="2338304"/>
            <a:ext cx="814788" cy="297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4DCEA0A-AA32-43DF-A49A-A34A77CBC98C}"/>
              </a:ext>
            </a:extLst>
          </p:cNvPr>
          <p:cNvSpPr/>
          <p:nvPr/>
        </p:nvSpPr>
        <p:spPr>
          <a:xfrm>
            <a:off x="6921036" y="2417891"/>
            <a:ext cx="814788" cy="2745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953EA4C-3A7E-43CD-8FE0-E53927CA2119}"/>
              </a:ext>
            </a:extLst>
          </p:cNvPr>
          <p:cNvSpPr/>
          <p:nvPr/>
        </p:nvSpPr>
        <p:spPr>
          <a:xfrm>
            <a:off x="7429910" y="3011409"/>
            <a:ext cx="875919" cy="2745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A31534A-D788-480F-BC2C-9E41E07D0121}"/>
              </a:ext>
            </a:extLst>
          </p:cNvPr>
          <p:cNvGrpSpPr/>
          <p:nvPr/>
        </p:nvGrpSpPr>
        <p:grpSpPr>
          <a:xfrm>
            <a:off x="0" y="4411169"/>
            <a:ext cx="2728956" cy="2446831"/>
            <a:chOff x="0" y="4411169"/>
            <a:chExt cx="2728956" cy="2446831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C19A140-119C-43AA-ADAD-9394168818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19" name="Speech Bubble: Rectangle with Corners Rounded 18">
              <a:extLst>
                <a:ext uri="{FF2B5EF4-FFF2-40B4-BE49-F238E27FC236}">
                  <a16:creationId xmlns:a16="http://schemas.microsoft.com/office/drawing/2014/main" id="{9D6F1FD0-753F-4E4E-8D97-98F6B5F64AFF}"/>
                </a:ext>
              </a:extLst>
            </p:cNvPr>
            <p:cNvSpPr/>
            <p:nvPr/>
          </p:nvSpPr>
          <p:spPr>
            <a:xfrm>
              <a:off x="1413750" y="4411169"/>
              <a:ext cx="1315206" cy="1058863"/>
            </a:xfrm>
            <a:prstGeom prst="wedgeRoundRectCallout">
              <a:avLst>
                <a:gd name="adj1" fmla="val -45433"/>
                <a:gd name="adj2" fmla="val 6659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999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AD41D-235F-4F4D-B052-514F47204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Is Passover?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A868DD-6BD1-4C89-B755-13514E030359}"/>
              </a:ext>
            </a:extLst>
          </p:cNvPr>
          <p:cNvSpPr txBox="1"/>
          <p:nvPr/>
        </p:nvSpPr>
        <p:spPr>
          <a:xfrm>
            <a:off x="750888" y="1225550"/>
            <a:ext cx="7632700" cy="495300"/>
          </a:xfrm>
          <a:prstGeom prst="rect">
            <a:avLst/>
          </a:prstGeom>
          <a:noFill/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Passover is celebrated in spring by Jewish people</a:t>
            </a:r>
            <a:r>
              <a:rPr lang="en-US" altLang="en-US" sz="1050" dirty="0"/>
              <a:t>.</a:t>
            </a:r>
          </a:p>
        </p:txBody>
      </p:sp>
      <p:pic>
        <p:nvPicPr>
          <p:cNvPr id="6" name="Picture 11" descr="Wood Mfg Floor 4_5597707651_o.jpg">
            <a:extLst>
              <a:ext uri="{FF2B5EF4-FFF2-40B4-BE49-F238E27FC236}">
                <a16:creationId xmlns:a16="http://schemas.microsoft.com/office/drawing/2014/main" id="{E250B546-B6A8-4E1B-B539-FA6F3F1D1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1893888"/>
            <a:ext cx="5889625" cy="3911600"/>
          </a:xfrm>
          <a:prstGeom prst="roundRect">
            <a:avLst>
              <a:gd name="adj" fmla="val 6152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285B780F-A1C9-4B19-BCD2-F9DD078B94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7375" y="6224588"/>
            <a:ext cx="28892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courtesy of 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danbruell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0972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AD41D-235F-4F4D-B052-514F47204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Why Is Passover Celebrated?</a:t>
            </a:r>
            <a:endParaRPr lang="en-GB" dirty="0"/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A20AF028-8782-4DD6-A6BD-58A77FFC6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484313"/>
            <a:ext cx="7632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Passover is celebrated by Jewish people, who remember how the Israelite people were freed from slavery by Moses over 3000 years ago.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The story of Passover is in the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Torah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, the Jewish holy book.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ea typeface="MS PGothic" panose="020B0600070205080204" pitchFamily="34" charset="-128"/>
              <a:cs typeface="Twinkl" pitchFamily="2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C1C5550-CD58-4BEA-B4B6-5FBF061727F4}"/>
              </a:ext>
            </a:extLst>
          </p:cNvPr>
          <p:cNvGrpSpPr/>
          <p:nvPr/>
        </p:nvGrpSpPr>
        <p:grpSpPr>
          <a:xfrm>
            <a:off x="2322726" y="2778906"/>
            <a:ext cx="6147137" cy="3213895"/>
            <a:chOff x="2322726" y="2778906"/>
            <a:chExt cx="6147137" cy="3213895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3C28CE6-DD66-4B0E-833D-9C85B83D569A}"/>
                </a:ext>
              </a:extLst>
            </p:cNvPr>
            <p:cNvSpPr/>
            <p:nvPr/>
          </p:nvSpPr>
          <p:spPr>
            <a:xfrm>
              <a:off x="3652385" y="2778906"/>
              <a:ext cx="3487818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en-US" b="1" dirty="0">
                  <a:solidFill>
                    <a:srgbClr val="000000"/>
                  </a:solidFill>
                  <a:sym typeface="Arial" panose="020B0604020202020204" pitchFamily="34" charset="0"/>
                </a:rPr>
                <a:t>Torah </a:t>
              </a:r>
              <a:r>
                <a:rPr lang="mr-IN" altLang="en-US" dirty="0">
                  <a:solidFill>
                    <a:srgbClr val="000000"/>
                  </a:solidFill>
                  <a:ea typeface="Mangal" panose="02040503050203030202" pitchFamily="18" charset="0"/>
                  <a:cs typeface="Mangal" panose="02040503050203030202" pitchFamily="18" charset="0"/>
                  <a:sym typeface="Arial" panose="020B0604020202020204" pitchFamily="34" charset="0"/>
                </a:rPr>
                <a:t>–</a:t>
              </a:r>
              <a:r>
                <a:rPr lang="en-US" altLang="en-US" b="1" dirty="0">
                  <a:solidFill>
                    <a:srgbClr val="000000"/>
                  </a:solidFill>
                  <a:ea typeface="Mangal" panose="02040503050203030202" pitchFamily="18" charset="0"/>
                  <a:cs typeface="Mangal" panose="02040503050203030202" pitchFamily="18" charset="0"/>
                  <a:sym typeface="Arial" panose="020B0604020202020204" pitchFamily="34" charset="0"/>
                </a:rPr>
                <a:t> </a:t>
              </a:r>
              <a:r>
                <a:rPr lang="en-US" altLang="en-US" dirty="0">
                  <a:solidFill>
                    <a:srgbClr val="000000"/>
                  </a:solidFill>
                  <a:ea typeface="Mangal" panose="02040503050203030202" pitchFamily="18" charset="0"/>
                  <a:cs typeface="Mangal" panose="02040503050203030202" pitchFamily="18" charset="0"/>
                  <a:sym typeface="Arial" panose="020B0604020202020204" pitchFamily="34" charset="0"/>
                </a:rPr>
                <a:t>Jewish holy book</a:t>
              </a:r>
              <a:endPara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FE6412F-41F0-41C6-A322-B51D61D20B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2726" y="3644105"/>
              <a:ext cx="6147137" cy="2348696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9EAB4C7-917F-43C7-8956-3E0ECB6C374B}"/>
              </a:ext>
            </a:extLst>
          </p:cNvPr>
          <p:cNvGrpSpPr/>
          <p:nvPr/>
        </p:nvGrpSpPr>
        <p:grpSpPr>
          <a:xfrm>
            <a:off x="0" y="3114674"/>
            <a:ext cx="2647953" cy="3743326"/>
            <a:chOff x="0" y="3114674"/>
            <a:chExt cx="2647953" cy="374332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1ED611E-52AA-4E0A-BE3E-7CF08DF854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3337"/>
            <a:stretch/>
          </p:blipFill>
          <p:spPr>
            <a:xfrm>
              <a:off x="0" y="3872083"/>
              <a:ext cx="2647953" cy="2985917"/>
            </a:xfrm>
            <a:prstGeom prst="rect">
              <a:avLst/>
            </a:prstGeom>
          </p:spPr>
        </p:pic>
        <p:sp>
          <p:nvSpPr>
            <p:cNvPr id="9" name="Speech Bubble: Rectangle with Corners Rounded 8">
              <a:extLst>
                <a:ext uri="{FF2B5EF4-FFF2-40B4-BE49-F238E27FC236}">
                  <a16:creationId xmlns:a16="http://schemas.microsoft.com/office/drawing/2014/main" id="{5DB88365-AB6D-4A6C-BD7B-1C002BD90C60}"/>
                </a:ext>
              </a:extLst>
            </p:cNvPr>
            <p:cNvSpPr/>
            <p:nvPr/>
          </p:nvSpPr>
          <p:spPr>
            <a:xfrm>
              <a:off x="775781" y="3114674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369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9D413FA2-4B69-48A3-B559-240EE7F52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4601" y="1389169"/>
            <a:ext cx="523240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Israelites were God’s chosen people.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They were enslaved by the Egyptian pharaoh and were forced to work hard and make buildings.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94C77C-156F-45E7-959D-504C3D9D1A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4601" y="2536508"/>
            <a:ext cx="5225263" cy="3694864"/>
          </a:xfrm>
          <a:prstGeom prst="roundRect">
            <a:avLst>
              <a:gd name="adj" fmla="val 8616"/>
            </a:avLst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63330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A5899-6171-4192-96AC-3CE901383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5AB85932-FC48-4CE3-9B93-A8E0532D15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811" y="1454151"/>
            <a:ext cx="747284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Moses was chosen by God to lead them into freedom. It was a long and difficult struggle. Eventually, Moses led the Israelites away from Egypt until they had to stop when they reached the Red Sea.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C01089-60AC-4FFB-B9FB-F9F05DFDCF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r="3301" b="-108"/>
          <a:stretch/>
        </p:blipFill>
        <p:spPr>
          <a:xfrm>
            <a:off x="933450" y="2739431"/>
            <a:ext cx="4410075" cy="3368533"/>
          </a:xfrm>
          <a:prstGeom prst="roundRect">
            <a:avLst>
              <a:gd name="adj" fmla="val 8184"/>
            </a:avLst>
          </a:prstGeom>
          <a:ln w="12700">
            <a:solidFill>
              <a:schemeClr val="bg1"/>
            </a:solidFill>
          </a:ln>
        </p:spPr>
      </p:pic>
      <p:sp>
        <p:nvSpPr>
          <p:cNvPr id="8" name="TextBox 2">
            <a:extLst>
              <a:ext uri="{FF2B5EF4-FFF2-40B4-BE49-F238E27FC236}">
                <a16:creationId xmlns:a16="http://schemas.microsoft.com/office/drawing/2014/main" id="{AF93F0FB-594A-4953-83A0-791960F639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4454" y="2739431"/>
            <a:ext cx="282708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Then a miracle happened! Moses asked God for help, and the Red Sea parted.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Israelites were saved! They were able to walk through the sea to freedom.</a:t>
            </a:r>
          </a:p>
        </p:txBody>
      </p:sp>
    </p:spTree>
    <p:extLst>
      <p:ext uri="{BB962C8B-B14F-4D97-AF65-F5344CB8AC3E}">
        <p14:creationId xmlns:p14="http://schemas.microsoft.com/office/powerpoint/2010/main" val="58597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9D413FA2-4B69-48A3-B559-240EE7F52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138" y="1425576"/>
            <a:ext cx="556419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Moses and the Israelites spent many years travelling through the desert with no food and water.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God watched over them and provided for them.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5174CC-48A1-410B-B8CE-711BEA56E3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4602" y="2467507"/>
            <a:ext cx="5225263" cy="3694865"/>
          </a:xfrm>
          <a:prstGeom prst="roundRect">
            <a:avLst>
              <a:gd name="adj" fmla="val 8616"/>
            </a:avLst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25820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9D413FA2-4B69-48A3-B559-240EE7F52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8705" y="1412103"/>
            <a:ext cx="687705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After three months, God gave Moses ten laws for people to live by.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These became the Ten Commandments.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5174CC-48A1-410B-B8CE-711BEA56E3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4600" y="2524657"/>
            <a:ext cx="5225263" cy="3694864"/>
          </a:xfrm>
          <a:prstGeom prst="roundRect">
            <a:avLst>
              <a:gd name="adj" fmla="val 8616"/>
            </a:avLst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5677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C59925-5BB3-4C5F-A876-5664172CAC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3384" y="1473201"/>
            <a:ext cx="717391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Passover is celebrated for seven or eight days.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  <a:ea typeface="MS PGothic" panose="020B0600070205080204" pitchFamily="34" charset="-128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On the evening before Passover begins, there is a special service called a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Seder.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chemeClr val="tx1"/>
              </a:solidFill>
              <a:ea typeface="MS PGothic" panose="020B0600070205080204" pitchFamily="34" charset="-128"/>
              <a:cs typeface="Twinkl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At the Seder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meal there is a special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Seder plate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 on the table.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4B5EDB2-AE8D-4D1D-848D-500AE905D69D}"/>
              </a:ext>
            </a:extLst>
          </p:cNvPr>
          <p:cNvGrpSpPr/>
          <p:nvPr/>
        </p:nvGrpSpPr>
        <p:grpSpPr>
          <a:xfrm>
            <a:off x="0" y="3752848"/>
            <a:ext cx="2647953" cy="3105152"/>
            <a:chOff x="0" y="3752848"/>
            <a:chExt cx="2647953" cy="3105152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F441E81-9E3A-4F26-9B33-108EED1914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8" name="Speech Bubble: Rectangle with Corners Rounded 7">
              <a:extLst>
                <a:ext uri="{FF2B5EF4-FFF2-40B4-BE49-F238E27FC236}">
                  <a16:creationId xmlns:a16="http://schemas.microsoft.com/office/drawing/2014/main" id="{FCC676D8-A8FC-40CA-9B16-1A0C853751FD}"/>
                </a:ext>
              </a:extLst>
            </p:cNvPr>
            <p:cNvSpPr/>
            <p:nvPr/>
          </p:nvSpPr>
          <p:spPr>
            <a:xfrm>
              <a:off x="775781" y="3752848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76703E5-914A-4184-9693-CC878FD833F0}"/>
              </a:ext>
            </a:extLst>
          </p:cNvPr>
          <p:cNvSpPr/>
          <p:nvPr/>
        </p:nvSpPr>
        <p:spPr>
          <a:xfrm>
            <a:off x="4463671" y="3735484"/>
            <a:ext cx="2074030" cy="65315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Seder </a:t>
            </a:r>
            <a:r>
              <a:rPr lang="mr-IN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means ‘order’ in Hebrew</a:t>
            </a:r>
            <a:endParaRPr lang="en-US" altLang="en-US" b="1" dirty="0">
              <a:solidFill>
                <a:srgbClr val="000000"/>
              </a:solidFill>
              <a:ea typeface="Mangal" panose="02040503050203030202" pitchFamily="18" charset="0"/>
              <a:cs typeface="Mangal" panose="02040503050203030202" pitchFamily="18" charset="0"/>
              <a:sym typeface="Arial" panose="020B0604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56192FF-F081-4713-9527-1D5C6CBBE144}"/>
              </a:ext>
            </a:extLst>
          </p:cNvPr>
          <p:cNvSpPr/>
          <p:nvPr/>
        </p:nvSpPr>
        <p:spPr>
          <a:xfrm>
            <a:off x="3402845" y="4904989"/>
            <a:ext cx="4195683" cy="959619"/>
          </a:xfrm>
          <a:prstGeom prst="roundRect">
            <a:avLst>
              <a:gd name="adj" fmla="val 12697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Seder plate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an important part of the Seder meal, this plate has five sections to hold some special Seder foods.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1C63065-B9B4-4661-A868-9E57E0153A10}"/>
              </a:ext>
            </a:extLst>
          </p:cNvPr>
          <p:cNvSpPr/>
          <p:nvPr/>
        </p:nvSpPr>
        <p:spPr>
          <a:xfrm>
            <a:off x="2401824" y="2350295"/>
            <a:ext cx="597408" cy="283177"/>
          </a:xfrm>
          <a:prstGeom prst="ellipse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CBC74F6-A01B-4815-B809-642C5FE74DFC}"/>
              </a:ext>
            </a:extLst>
          </p:cNvPr>
          <p:cNvSpPr/>
          <p:nvPr/>
        </p:nvSpPr>
        <p:spPr>
          <a:xfrm>
            <a:off x="5201982" y="2928486"/>
            <a:ext cx="1150050" cy="22231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77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9ABDF-3F83-4E41-A370-922B64810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A04255-9B49-48D3-BAE9-5C7EE2F8F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558" y="1293812"/>
            <a:ext cx="2305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err="1">
                <a:solidFill>
                  <a:schemeClr val="tx1"/>
                </a:solidFill>
              </a:rPr>
              <a:t>Beitzah</a:t>
            </a:r>
            <a:r>
              <a:rPr lang="en-GB" altLang="en-US" dirty="0">
                <a:solidFill>
                  <a:schemeClr val="tx1"/>
                </a:solidFill>
              </a:rPr>
              <a:t> – a roasted, hard-boiled egg that represents sacrifice but also new life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C86C25-4711-4E7C-B8AE-FF8F6DC2FD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558" y="2899487"/>
            <a:ext cx="1862138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chemeClr val="tx1"/>
                </a:solidFill>
              </a:rPr>
              <a:t>Karpas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mr-IN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–</a:t>
            </a:r>
            <a:r>
              <a:rPr lang="en-GB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a fresh green vegetable, often parsley, which </a:t>
            </a:r>
            <a:r>
              <a:rPr lang="en-US" altLang="en-US" dirty="0" err="1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symbolises</a:t>
            </a:r>
            <a:r>
              <a:rPr lang="en-US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 the freshness of spring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E92BAA-1EAC-488F-9695-EF76C66BC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0817" y="1293812"/>
            <a:ext cx="25876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 err="1">
                <a:solidFill>
                  <a:schemeClr val="tx1"/>
                </a:solidFill>
              </a:rPr>
              <a:t>Maror</a:t>
            </a:r>
            <a:r>
              <a:rPr lang="en-US" altLang="en-US" b="1" dirty="0">
                <a:solidFill>
                  <a:schemeClr val="tx1"/>
                </a:solidFill>
              </a:rPr>
              <a:t> and </a:t>
            </a:r>
            <a:r>
              <a:rPr lang="en-US" altLang="en-US" b="1" dirty="0" err="1">
                <a:solidFill>
                  <a:schemeClr val="tx1"/>
                </a:solidFill>
              </a:rPr>
              <a:t>chazeret</a:t>
            </a:r>
            <a:r>
              <a:rPr lang="en-US" altLang="en-US" b="1" dirty="0">
                <a:solidFill>
                  <a:schemeClr val="tx1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– Two types of bitter herbs, reminding people of the bitterness of slavery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9C8C62-36BD-407F-83BA-26DA62FC4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3392" y="2975769"/>
            <a:ext cx="230505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 err="1">
                <a:solidFill>
                  <a:schemeClr val="tx1"/>
                </a:solidFill>
              </a:rPr>
              <a:t>Zeroa</a:t>
            </a:r>
            <a:r>
              <a:rPr lang="en-US" altLang="en-US" dirty="0">
                <a:solidFill>
                  <a:schemeClr val="tx1"/>
                </a:solidFill>
              </a:rPr>
              <a:t> – A roasted lamb or chicken bone to </a:t>
            </a:r>
            <a:r>
              <a:rPr lang="en-US" altLang="en-US" dirty="0" err="1">
                <a:solidFill>
                  <a:schemeClr val="tx1"/>
                </a:solidFill>
              </a:rPr>
              <a:t>symbolise</a:t>
            </a:r>
            <a:r>
              <a:rPr lang="en-US" altLang="en-US" dirty="0">
                <a:solidFill>
                  <a:schemeClr val="tx1"/>
                </a:solidFill>
              </a:rPr>
              <a:t> offerings made to God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3A3585-033E-4ED2-9AF8-719A54508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2813" y="4659313"/>
            <a:ext cx="3954462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chemeClr val="tx1"/>
                </a:solidFill>
              </a:rPr>
              <a:t>Charoset</a:t>
            </a:r>
            <a:r>
              <a:rPr lang="en-US" altLang="en-US" dirty="0">
                <a:solidFill>
                  <a:schemeClr val="tx1"/>
                </a:solidFill>
              </a:rPr>
              <a:t> – a mixture of ground apples, nuts, ginger, cinnamon and wine, which </a:t>
            </a:r>
            <a:r>
              <a:rPr lang="en-US" altLang="en-US" dirty="0" err="1">
                <a:solidFill>
                  <a:schemeClr val="tx1"/>
                </a:solidFill>
              </a:rPr>
              <a:t>symbolises</a:t>
            </a:r>
            <a:r>
              <a:rPr lang="en-US" altLang="en-US" dirty="0">
                <a:solidFill>
                  <a:schemeClr val="tx1"/>
                </a:solidFill>
              </a:rPr>
              <a:t> the mortar used by the Israelites when they were forced to make bricks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03933F-6906-4BC3-9DF1-0D33544483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338" y="5190863"/>
            <a:ext cx="3498850" cy="65315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>
            <a:defPPr>
              <a:defRPr lang="en-US"/>
            </a:defPPr>
            <a:lvl1pPr>
              <a:spcBef>
                <a:spcPct val="0"/>
              </a:spcBef>
              <a:defRPr b="1">
                <a:solidFill>
                  <a:srgbClr val="000000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en-US" dirty="0"/>
              <a:t>Salt water </a:t>
            </a:r>
            <a:r>
              <a:rPr lang="en-US" altLang="en-US" b="0" dirty="0"/>
              <a:t>– symbolizes the tears and sweat of enslavement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C4BBD3A-AAC2-49E9-B6F1-1365CDC615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0501">
            <a:off x="2753482" y="1678783"/>
            <a:ext cx="2879010" cy="2848268"/>
          </a:xfrm>
          <a:prstGeom prst="rect">
            <a:avLst/>
          </a:prstGeom>
          <a:effectLst>
            <a:outerShdw blurRad="12700" dist="63500" dir="9000000" sx="101000" sy="101000" algn="tr" rotWithShape="0">
              <a:prstClr val="black">
                <a:alpha val="25000"/>
              </a:prstClr>
            </a:outerShdw>
          </a:effectLst>
        </p:spPr>
      </p:pic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33D46DAD-EA58-4861-A4F7-0C709E3E2755}"/>
              </a:ext>
            </a:extLst>
          </p:cNvPr>
          <p:cNvCxnSpPr>
            <a:cxnSpLocks/>
          </p:cNvCxnSpPr>
          <p:nvPr/>
        </p:nvCxnSpPr>
        <p:spPr>
          <a:xfrm>
            <a:off x="2690518" y="2106457"/>
            <a:ext cx="736263" cy="317147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6DE6CAF-A03B-4DB8-88B2-AB344F6089FE}"/>
              </a:ext>
            </a:extLst>
          </p:cNvPr>
          <p:cNvCxnSpPr>
            <a:cxnSpLocks/>
          </p:cNvCxnSpPr>
          <p:nvPr/>
        </p:nvCxnSpPr>
        <p:spPr>
          <a:xfrm flipV="1">
            <a:off x="2051910" y="3160450"/>
            <a:ext cx="913232" cy="133064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3FD7C744-95DB-4107-A1C3-48216157E94F}"/>
              </a:ext>
            </a:extLst>
          </p:cNvPr>
          <p:cNvCxnSpPr>
            <a:cxnSpLocks/>
          </p:cNvCxnSpPr>
          <p:nvPr/>
        </p:nvCxnSpPr>
        <p:spPr>
          <a:xfrm flipH="1" flipV="1">
            <a:off x="4802819" y="3906175"/>
            <a:ext cx="321332" cy="733940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4763EA4B-D80D-4D7A-9073-900BD0931BCA}"/>
              </a:ext>
            </a:extLst>
          </p:cNvPr>
          <p:cNvCxnSpPr>
            <a:cxnSpLocks/>
          </p:cNvCxnSpPr>
          <p:nvPr/>
        </p:nvCxnSpPr>
        <p:spPr>
          <a:xfrm flipH="1" flipV="1">
            <a:off x="5220070" y="3036163"/>
            <a:ext cx="1020932" cy="124287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oup 53">
            <a:extLst>
              <a:ext uri="{FF2B5EF4-FFF2-40B4-BE49-F238E27FC236}">
                <a16:creationId xmlns:a16="http://schemas.microsoft.com/office/drawing/2014/main" id="{0AA95163-9786-409B-9C78-75C0473AE03C}"/>
              </a:ext>
            </a:extLst>
          </p:cNvPr>
          <p:cNvGrpSpPr/>
          <p:nvPr/>
        </p:nvGrpSpPr>
        <p:grpSpPr>
          <a:xfrm>
            <a:off x="3986899" y="1544715"/>
            <a:ext cx="1916751" cy="1941659"/>
            <a:chOff x="3986899" y="1544715"/>
            <a:chExt cx="1916751" cy="1941659"/>
          </a:xfrm>
        </p:grpSpPr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71F03277-12AC-441F-9331-78DC2CF7FD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69655" y="1544715"/>
              <a:ext cx="1233995" cy="674702"/>
            </a:xfrm>
            <a:prstGeom prst="straightConnector1">
              <a:avLst/>
            </a:prstGeom>
            <a:ln w="57150">
              <a:solidFill>
                <a:srgbClr val="01407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D12BC9DE-20B5-43F0-95D7-800EBC095EA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86899" y="1544715"/>
              <a:ext cx="1916751" cy="1941659"/>
            </a:xfrm>
            <a:prstGeom prst="straightConnector1">
              <a:avLst/>
            </a:prstGeom>
            <a:ln w="57150">
              <a:solidFill>
                <a:srgbClr val="01407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E5C2983-0DE8-4D8D-B0BA-256DD4A8A52B}"/>
              </a:ext>
            </a:extLst>
          </p:cNvPr>
          <p:cNvGrpSpPr/>
          <p:nvPr/>
        </p:nvGrpSpPr>
        <p:grpSpPr>
          <a:xfrm>
            <a:off x="2410117" y="4187709"/>
            <a:ext cx="602604" cy="943207"/>
            <a:chOff x="1240632" y="1619922"/>
            <a:chExt cx="602604" cy="943207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377AAFD-0221-43A9-B53B-190EB1A0011C}"/>
                </a:ext>
              </a:extLst>
            </p:cNvPr>
            <p:cNvSpPr/>
            <p:nvPr/>
          </p:nvSpPr>
          <p:spPr>
            <a:xfrm>
              <a:off x="1240632" y="2354556"/>
              <a:ext cx="526024" cy="20857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7" name="Picture 19">
              <a:extLst>
                <a:ext uri="{FF2B5EF4-FFF2-40B4-BE49-F238E27FC236}">
                  <a16:creationId xmlns:a16="http://schemas.microsoft.com/office/drawing/2014/main" id="{B100C8C9-D7EF-4D5A-83A0-0527FFA18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9511" y="1619922"/>
              <a:ext cx="593725" cy="881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3588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BB3D8-C00B-4C8D-8562-6A44D78B5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9C51B10F-F03E-4ABD-BB4A-697D854411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5" y="1428812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At the Seder meal, three </a:t>
            </a:r>
            <a:r>
              <a:rPr lang="en-US" altLang="en-US" b="1" dirty="0" err="1">
                <a:solidFill>
                  <a:schemeClr val="tx1"/>
                </a:solidFill>
                <a:ea typeface="MS PGothic" panose="020B0600070205080204" pitchFamily="34" charset="-128"/>
              </a:rPr>
              <a:t>matzot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 breads are placed on top of each other.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The middle matzah is broken and the biggest piece is hidden.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Children hunt for the matzah and to win a prize.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C064C56-60A7-4720-8B18-79463DB9624C}"/>
              </a:ext>
            </a:extLst>
          </p:cNvPr>
          <p:cNvSpPr/>
          <p:nvPr/>
        </p:nvSpPr>
        <p:spPr>
          <a:xfrm>
            <a:off x="3136438" y="3284900"/>
            <a:ext cx="4391826" cy="287620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06B305D-D2D9-4CA8-AA8F-A565D6BD6E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003" y="3150127"/>
            <a:ext cx="4018161" cy="3110103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38CF0A03-E6D4-48B7-AF65-18F9A98B47A6}"/>
              </a:ext>
            </a:extLst>
          </p:cNvPr>
          <p:cNvGrpSpPr/>
          <p:nvPr/>
        </p:nvGrpSpPr>
        <p:grpSpPr>
          <a:xfrm>
            <a:off x="0" y="3752848"/>
            <a:ext cx="2647953" cy="3105152"/>
            <a:chOff x="0" y="3752848"/>
            <a:chExt cx="2647953" cy="3105152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BF3554D-DE71-403B-AC5E-154FE68689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10" name="Speech Bubble: Rectangle with Corners Rounded 9">
              <a:extLst>
                <a:ext uri="{FF2B5EF4-FFF2-40B4-BE49-F238E27FC236}">
                  <a16:creationId xmlns:a16="http://schemas.microsoft.com/office/drawing/2014/main" id="{D66F6F12-5D5C-460E-9EC1-8446F7A3480D}"/>
                </a:ext>
              </a:extLst>
            </p:cNvPr>
            <p:cNvSpPr/>
            <p:nvPr/>
          </p:nvSpPr>
          <p:spPr>
            <a:xfrm>
              <a:off x="775781" y="3752848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0F01A23E-7C9D-496F-B8D5-839BAD4DA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7533" y="2577339"/>
            <a:ext cx="3640056" cy="442674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000000"/>
                </a:solidFill>
                <a:sym typeface="Arial" panose="020B0604020202020204" pitchFamily="34" charset="0"/>
              </a:rPr>
              <a:t>Matzot</a:t>
            </a:r>
            <a:r>
              <a:rPr lang="en-US" altLang="en-US" sz="2000" b="1" dirty="0">
                <a:solidFill>
                  <a:srgbClr val="000000"/>
                </a:solidFill>
                <a:sym typeface="Arial" panose="020B0604020202020204" pitchFamily="34" charset="0"/>
              </a:rPr>
              <a:t>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an unleavened bread</a:t>
            </a:r>
            <a:endParaRPr lang="en-US" altLang="en-US" sz="2000" b="1" dirty="0">
              <a:solidFill>
                <a:srgbClr val="000000"/>
              </a:solidFill>
              <a:ea typeface="Mangal" panose="02040503050203030202" pitchFamily="18" charset="0"/>
              <a:cs typeface="Mangal" panose="02040503050203030202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43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D8F48-CFD9-4197-8F98-FB2D414BD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F698E979-CD0A-4DE8-B25D-F13C9C5C34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5" y="1473201"/>
            <a:ext cx="76327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Four small glasses of wine are drunk. People have different ideas about what this symbolizes.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Some people think that the wine is a symbol of freedom. They believe that the four cups represent four promises made by God to save and protect the Israelites.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B474D9D-84E7-4587-B478-ECF1DD39F365}"/>
              </a:ext>
            </a:extLst>
          </p:cNvPr>
          <p:cNvGrpSpPr/>
          <p:nvPr/>
        </p:nvGrpSpPr>
        <p:grpSpPr>
          <a:xfrm>
            <a:off x="1571389" y="2951163"/>
            <a:ext cx="5380360" cy="3914964"/>
            <a:chOff x="1571389" y="2951163"/>
            <a:chExt cx="5380360" cy="3914964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D97000C7-2226-4E20-B3E9-373B22F9B172}"/>
                </a:ext>
              </a:extLst>
            </p:cNvPr>
            <p:cNvGrpSpPr/>
            <p:nvPr/>
          </p:nvGrpSpPr>
          <p:grpSpPr>
            <a:xfrm>
              <a:off x="3026570" y="2951163"/>
              <a:ext cx="3925179" cy="3385628"/>
              <a:chOff x="3026570" y="2951163"/>
              <a:chExt cx="3925179" cy="3385628"/>
            </a:xfrm>
          </p:grpSpPr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3EC29890-F3C9-45FC-8887-016A40FB909D}"/>
                  </a:ext>
                </a:extLst>
              </p:cNvPr>
              <p:cNvSpPr/>
              <p:nvPr/>
            </p:nvSpPr>
            <p:spPr>
              <a:xfrm>
                <a:off x="4306743" y="5593055"/>
                <a:ext cx="1164414" cy="74373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8C59AA5D-2B6C-4E35-BC9D-B05CC4BE2A58}"/>
                  </a:ext>
                </a:extLst>
              </p:cNvPr>
              <p:cNvSpPr/>
              <p:nvPr/>
            </p:nvSpPr>
            <p:spPr>
              <a:xfrm>
                <a:off x="5742432" y="4841723"/>
                <a:ext cx="1027614" cy="61622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6898631C-802A-40C5-A8F5-34FEF261D094}"/>
                  </a:ext>
                </a:extLst>
              </p:cNvPr>
              <p:cNvSpPr/>
              <p:nvPr/>
            </p:nvSpPr>
            <p:spPr>
              <a:xfrm>
                <a:off x="3107957" y="4633582"/>
                <a:ext cx="1026563" cy="66993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8" name="Picture 11">
                <a:extLst>
                  <a:ext uri="{FF2B5EF4-FFF2-40B4-BE49-F238E27FC236}">
                    <a16:creationId xmlns:a16="http://schemas.microsoft.com/office/drawing/2014/main" id="{9CA98FB7-1839-4053-94AD-A79F996D75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6570" y="2951163"/>
                <a:ext cx="1255789" cy="225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11">
                <a:extLst>
                  <a:ext uri="{FF2B5EF4-FFF2-40B4-BE49-F238E27FC236}">
                    <a16:creationId xmlns:a16="http://schemas.microsoft.com/office/drawing/2014/main" id="{180EFF06-16AF-4B83-9D6B-EE98419F44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4520" y="3502152"/>
                <a:ext cx="1525326" cy="27397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15F86C62-0AB0-4390-818A-B74362D435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10541" y="2963894"/>
                <a:ext cx="1341208" cy="24090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Picture 11">
              <a:extLst>
                <a:ext uri="{FF2B5EF4-FFF2-40B4-BE49-F238E27FC236}">
                  <a16:creationId xmlns:a16="http://schemas.microsoft.com/office/drawing/2014/main" id="{BE610130-9277-48C1-B1EA-19729F8CA3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6569"/>
            <a:stretch/>
          </p:blipFill>
          <p:spPr bwMode="auto">
            <a:xfrm>
              <a:off x="1571389" y="3969141"/>
              <a:ext cx="2196440" cy="2896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572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699FF16E-54B7-4DBA-8443-319588E3D0C0}"/>
              </a:ext>
            </a:extLst>
          </p:cNvPr>
          <p:cNvSpPr/>
          <p:nvPr/>
        </p:nvSpPr>
        <p:spPr>
          <a:xfrm>
            <a:off x="2941634" y="2734920"/>
            <a:ext cx="2951429" cy="281562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A081CE-E82A-4DEC-A44D-E07860C1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4CEC9B92-9D9F-4545-99B0-4B081629A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634" y="2637508"/>
            <a:ext cx="3251200" cy="293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7F4A11-CA4C-47D5-91CB-85CF83CE2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0757" y="1475328"/>
            <a:ext cx="711295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The story of how the Israelites fled from Egypt is retold at Passover.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It is read from a book called the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</a:rPr>
              <a:t>Haggadah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8CC25F3-A4C2-4894-8C68-D6B6DFF03934}"/>
              </a:ext>
            </a:extLst>
          </p:cNvPr>
          <p:cNvSpPr/>
          <p:nvPr/>
        </p:nvSpPr>
        <p:spPr>
          <a:xfrm>
            <a:off x="4669907" y="3162931"/>
            <a:ext cx="3633216" cy="934455"/>
          </a:xfrm>
          <a:prstGeom prst="roundRect">
            <a:avLst>
              <a:gd name="adj" fmla="val 12697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Haggadah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 special book from which the story of the Israelites fleeing Egypt is read.</a:t>
            </a:r>
            <a:endParaRPr lang="en-US" altLang="en-US" b="1" dirty="0">
              <a:solidFill>
                <a:srgbClr val="000000"/>
              </a:solidFill>
              <a:ea typeface="Mangal" panose="02040503050203030202" pitchFamily="18" charset="0"/>
              <a:cs typeface="Mangal" panose="02040503050203030202" pitchFamily="18" charset="0"/>
              <a:sym typeface="Arial" panose="020B060402020202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D0C511F-46C1-40DC-B58A-1CC4EB7F980B}"/>
              </a:ext>
            </a:extLst>
          </p:cNvPr>
          <p:cNvGrpSpPr/>
          <p:nvPr/>
        </p:nvGrpSpPr>
        <p:grpSpPr>
          <a:xfrm>
            <a:off x="0" y="3752848"/>
            <a:ext cx="2647953" cy="3105152"/>
            <a:chOff x="0" y="3752848"/>
            <a:chExt cx="2647953" cy="3105152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FE474A2-AB11-48EC-A44F-9E3B066FAE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10" name="Speech Bubble: Rectangle with Corners Rounded 9">
              <a:extLst>
                <a:ext uri="{FF2B5EF4-FFF2-40B4-BE49-F238E27FC236}">
                  <a16:creationId xmlns:a16="http://schemas.microsoft.com/office/drawing/2014/main" id="{3F2F79F6-3C9A-47B2-868D-AD956235FE20}"/>
                </a:ext>
              </a:extLst>
            </p:cNvPr>
            <p:cNvSpPr/>
            <p:nvPr/>
          </p:nvSpPr>
          <p:spPr>
            <a:xfrm>
              <a:off x="775781" y="3752848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823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6D5EFCBF-C266-4E61-A5CB-75DF535C74E1}"/>
              </a:ext>
            </a:extLst>
          </p:cNvPr>
          <p:cNvGrpSpPr/>
          <p:nvPr/>
        </p:nvGrpSpPr>
        <p:grpSpPr>
          <a:xfrm>
            <a:off x="1146657" y="2883780"/>
            <a:ext cx="6739210" cy="3154759"/>
            <a:chOff x="768771" y="2661118"/>
            <a:chExt cx="7493105" cy="3611675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8E460ED-4809-482C-AC12-8E464D64EB8F}"/>
                </a:ext>
              </a:extLst>
            </p:cNvPr>
            <p:cNvSpPr/>
            <p:nvPr/>
          </p:nvSpPr>
          <p:spPr>
            <a:xfrm>
              <a:off x="2443998" y="2661118"/>
              <a:ext cx="4039931" cy="306981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BD9431E-3969-49B3-8248-E84B53889435}"/>
                </a:ext>
              </a:extLst>
            </p:cNvPr>
            <p:cNvSpPr/>
            <p:nvPr/>
          </p:nvSpPr>
          <p:spPr>
            <a:xfrm>
              <a:off x="768771" y="3415857"/>
              <a:ext cx="2851059" cy="282395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ADAB76A-077E-4F06-AFA4-076D6F84275F}"/>
                </a:ext>
              </a:extLst>
            </p:cNvPr>
            <p:cNvSpPr/>
            <p:nvPr/>
          </p:nvSpPr>
          <p:spPr>
            <a:xfrm>
              <a:off x="4810881" y="3033086"/>
              <a:ext cx="3450995" cy="323970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89F0B88-C1A9-4585-9849-BD329ED8D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9E3F70AD-EFBF-421E-857A-C3F1E3880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5" y="1473201"/>
            <a:ext cx="76327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Everyone at the Seder has a cushion to lean on.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  <a:ea typeface="MS PGothic" panose="020B0600070205080204" pitchFamily="34" charset="-128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This is to remind them that the Israelites were freed from slavery to live a more comfortable life.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95AE01E-278F-4921-99F4-342E851ED462}"/>
              </a:ext>
            </a:extLst>
          </p:cNvPr>
          <p:cNvGrpSpPr/>
          <p:nvPr/>
        </p:nvGrpSpPr>
        <p:grpSpPr>
          <a:xfrm>
            <a:off x="1296891" y="2785731"/>
            <a:ext cx="6636642" cy="3168609"/>
            <a:chOff x="1296891" y="2785731"/>
            <a:chExt cx="6636642" cy="316860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801845B-E890-4C6D-9774-50889800E2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98813">
              <a:off x="1296891" y="3351705"/>
              <a:ext cx="2477742" cy="252295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D2FE2FA-E64D-48BD-AE03-E9E5AC190F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42116">
              <a:off x="3091322" y="2785731"/>
              <a:ext cx="2682344" cy="262697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D7BDEFD-2447-4BE9-AF52-D9EBD4B7C9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15081">
              <a:off x="4917232" y="3000300"/>
              <a:ext cx="3016301" cy="29540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742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BFA85E9-2655-47B1-9FD6-278B33FE840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242493" y="2527587"/>
            <a:ext cx="2537870" cy="3135406"/>
          </a:xfrm>
          <a:prstGeom prst="straightConnector1">
            <a:avLst/>
          </a:prstGeom>
          <a:noFill/>
          <a:ln w="38100">
            <a:solidFill>
              <a:srgbClr val="01407D"/>
            </a:solidFill>
            <a:round/>
            <a:headEnd/>
            <a:tailEnd type="arrow" w="med" len="med"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13F6A4C2-182F-4981-8834-8897216723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255" y="2139414"/>
            <a:ext cx="1392238" cy="881062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b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sym typeface="Arial" panose="020B0604020202020204" pitchFamily="34" charset="0"/>
              </a:rPr>
              <a:t>Salt water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356271-0A35-469B-BE78-2AD2D0ED5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Twinkl" pitchFamily="2" charset="0"/>
              </a:rPr>
              <a:t>Try It!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8377A1-AD94-4C1F-847D-C2CDFEB34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4643" y="1319091"/>
            <a:ext cx="498518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Match the Pesach </a:t>
            </a:r>
            <a:r>
              <a:rPr lang="en-US" altLang="en-US" b="1" dirty="0">
                <a:solidFill>
                  <a:schemeClr val="tx1"/>
                </a:solidFill>
              </a:rPr>
              <a:t>symbols</a:t>
            </a:r>
            <a:r>
              <a:rPr lang="en-US" altLang="en-US" dirty="0">
                <a:solidFill>
                  <a:schemeClr val="tx1"/>
                </a:solidFill>
              </a:rPr>
              <a:t> to the descriptions.</a:t>
            </a:r>
          </a:p>
        </p:txBody>
      </p:sp>
      <p:sp>
        <p:nvSpPr>
          <p:cNvPr id="4" name="TextBox 7">
            <a:extLst>
              <a:ext uri="{FF2B5EF4-FFF2-40B4-BE49-F238E27FC236}">
                <a16:creationId xmlns:a16="http://schemas.microsoft.com/office/drawing/2014/main" id="{F73F880F-981F-4473-B6F3-7A5D9C2001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330" y="1871677"/>
            <a:ext cx="3290452" cy="1505562"/>
          </a:xfrm>
          <a:prstGeom prst="roundRect">
            <a:avLst>
              <a:gd name="adj" fmla="val 9591"/>
            </a:avLst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00"/>
                </a:solidFill>
              </a:rPr>
              <a:t>A symbol of the freedom and comfort of the Israelites when they were released from slavery</a:t>
            </a:r>
            <a:endParaRPr lang="en-US" altLang="en-US" sz="4000" dirty="0">
              <a:solidFill>
                <a:srgbClr val="000000"/>
              </a:solidFill>
            </a:endParaRP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A080F83B-827B-459F-86E8-4D4036590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330" y="3947543"/>
            <a:ext cx="2544762" cy="763431"/>
          </a:xfrm>
          <a:prstGeom prst="roundRect">
            <a:avLst>
              <a:gd name="adj" fmla="val 13440"/>
            </a:avLst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00"/>
                </a:solidFill>
              </a:rPr>
              <a:t>A symbol of the bitterness of slavery</a:t>
            </a:r>
            <a:endParaRPr lang="en-US" altLang="en-US" sz="4000" dirty="0">
              <a:solidFill>
                <a:srgbClr val="FF0000"/>
              </a:solidFill>
            </a:endParaRPr>
          </a:p>
        </p:txBody>
      </p:sp>
      <p:sp>
        <p:nvSpPr>
          <p:cNvPr id="6" name="TextBox 9">
            <a:extLst>
              <a:ext uri="{FF2B5EF4-FFF2-40B4-BE49-F238E27FC236}">
                <a16:creationId xmlns:a16="http://schemas.microsoft.com/office/drawing/2014/main" id="{63FB8628-E855-4400-94E2-4432268A96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330" y="5281278"/>
            <a:ext cx="3290452" cy="763431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00"/>
                </a:solidFill>
              </a:rPr>
              <a:t>A symbol of the sweat and tears shed during slavery</a:t>
            </a:r>
            <a:endParaRPr lang="en-US" altLang="en-US" sz="4000" dirty="0">
              <a:solidFill>
                <a:srgbClr val="000000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090FCB6-56B2-4CBD-A0ED-2A5110B26B55}"/>
              </a:ext>
            </a:extLst>
          </p:cNvPr>
          <p:cNvGrpSpPr/>
          <p:nvPr/>
        </p:nvGrpSpPr>
        <p:grpSpPr>
          <a:xfrm>
            <a:off x="1240632" y="1673189"/>
            <a:ext cx="602604" cy="943207"/>
            <a:chOff x="1240632" y="1619922"/>
            <a:chExt cx="602604" cy="943207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5FEE335A-0AC1-4308-A8AD-4B7D8488F9CC}"/>
                </a:ext>
              </a:extLst>
            </p:cNvPr>
            <p:cNvSpPr/>
            <p:nvPr/>
          </p:nvSpPr>
          <p:spPr>
            <a:xfrm>
              <a:off x="1240632" y="2354556"/>
              <a:ext cx="526024" cy="20857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2" name="Picture 19">
              <a:extLst>
                <a:ext uri="{FF2B5EF4-FFF2-40B4-BE49-F238E27FC236}">
                  <a16:creationId xmlns:a16="http://schemas.microsoft.com/office/drawing/2014/main" id="{704386F9-E643-4274-96D4-C022AB3E2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9511" y="1619922"/>
              <a:ext cx="593725" cy="881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0611D1E-072D-4A8B-BE41-8BFEC115CCEC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213603" y="4090658"/>
            <a:ext cx="2553884" cy="9495"/>
          </a:xfrm>
          <a:prstGeom prst="straightConnector1">
            <a:avLst/>
          </a:prstGeom>
          <a:noFill/>
          <a:ln w="38100">
            <a:solidFill>
              <a:srgbClr val="01407D"/>
            </a:solidFill>
            <a:round/>
            <a:headEnd/>
            <a:tailEnd type="arrow" w="med" len="med"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E350AFD-63F3-4F1E-8EE0-B61AAB9687F8}"/>
              </a:ext>
            </a:extLst>
          </p:cNvPr>
          <p:cNvCxnSpPr>
            <a:cxnSpLocks noChangeShapeType="1"/>
            <a:stCxn id="29" idx="3"/>
          </p:cNvCxnSpPr>
          <p:nvPr/>
        </p:nvCxnSpPr>
        <p:spPr bwMode="auto">
          <a:xfrm flipV="1">
            <a:off x="2242493" y="2554251"/>
            <a:ext cx="2537870" cy="3047121"/>
          </a:xfrm>
          <a:prstGeom prst="straightConnector1">
            <a:avLst/>
          </a:prstGeom>
          <a:noFill/>
          <a:ln w="38100">
            <a:solidFill>
              <a:srgbClr val="01407D"/>
            </a:solidFill>
            <a:round/>
            <a:headEnd/>
            <a:tailEnd type="arrow" w="med" len="med"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380FD01-F9BA-42EF-82EA-4B46C2FEAB2F}"/>
              </a:ext>
            </a:extLst>
          </p:cNvPr>
          <p:cNvGrpSpPr/>
          <p:nvPr/>
        </p:nvGrpSpPr>
        <p:grpSpPr>
          <a:xfrm>
            <a:off x="850255" y="3213185"/>
            <a:ext cx="1392238" cy="1318004"/>
            <a:chOff x="850255" y="3213185"/>
            <a:chExt cx="1392238" cy="1318004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8D47BAB-91BA-4F67-AE46-BBC37E52A8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0255" y="3650127"/>
              <a:ext cx="1392238" cy="881062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1407D"/>
              </a:solidFill>
              <a:miter lim="800000"/>
              <a:headEnd/>
              <a:tailEnd/>
            </a:ln>
          </p:spPr>
          <p:txBody>
            <a:bodyPr anchor="b" anchorCtr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 err="1">
                  <a:solidFill>
                    <a:srgbClr val="000000"/>
                  </a:solidFill>
                  <a:sym typeface="Arial" panose="020B0604020202020204" pitchFamily="34" charset="0"/>
                </a:rPr>
                <a:t>Maror</a:t>
              </a:r>
              <a:endParaRPr lang="en-US" altLang="en-US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51FA95B-A35D-4811-9C7E-5B7CB804FB83}"/>
                </a:ext>
              </a:extLst>
            </p:cNvPr>
            <p:cNvSpPr/>
            <p:nvPr/>
          </p:nvSpPr>
          <p:spPr>
            <a:xfrm>
              <a:off x="1105116" y="3904536"/>
              <a:ext cx="709230" cy="23256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7A29B9C-FFD0-41D7-A3E8-B723710686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43" t="63429" r="31537" b="289"/>
            <a:stretch/>
          </p:blipFill>
          <p:spPr>
            <a:xfrm rot="1100501">
              <a:off x="1112789" y="3213185"/>
              <a:ext cx="867168" cy="873884"/>
            </a:xfrm>
            <a:prstGeom prst="ellips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  <a:effectLst/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DB4B6E1-A342-4003-8471-88ADF35295F3}"/>
              </a:ext>
            </a:extLst>
          </p:cNvPr>
          <p:cNvGrpSpPr/>
          <p:nvPr/>
        </p:nvGrpSpPr>
        <p:grpSpPr>
          <a:xfrm>
            <a:off x="850255" y="4808485"/>
            <a:ext cx="1392238" cy="1233418"/>
            <a:chOff x="850255" y="4808485"/>
            <a:chExt cx="1392238" cy="1233418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336BF79-1531-4333-A887-4C8239A850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0255" y="5160841"/>
              <a:ext cx="1392238" cy="881062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1407D"/>
              </a:solidFill>
              <a:miter lim="800000"/>
              <a:headEnd/>
              <a:tailEnd/>
            </a:ln>
          </p:spPr>
          <p:txBody>
            <a:bodyPr anchor="b" anchorCtr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>
                  <a:solidFill>
                    <a:srgbClr val="000000"/>
                  </a:solidFill>
                  <a:sym typeface="Arial" panose="020B0604020202020204" pitchFamily="34" charset="0"/>
                </a:rPr>
                <a:t>Cushion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E218BB4E-B04E-4979-92DC-BF9734A877C0}"/>
                </a:ext>
              </a:extLst>
            </p:cNvPr>
            <p:cNvSpPr/>
            <p:nvPr/>
          </p:nvSpPr>
          <p:spPr>
            <a:xfrm>
              <a:off x="1025617" y="5424256"/>
              <a:ext cx="1039115" cy="23873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580A473D-4E64-4DCB-BF53-C9511FA336C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1852" y="4808485"/>
              <a:ext cx="786646" cy="7704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9978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: Top Corners Rounded 16">
            <a:extLst>
              <a:ext uri="{FF2B5EF4-FFF2-40B4-BE49-F238E27FC236}">
                <a16:creationId xmlns:a16="http://schemas.microsoft.com/office/drawing/2014/main" id="{9A4092FF-A1DC-4A99-9278-1BEE860EE57F}"/>
              </a:ext>
            </a:extLst>
          </p:cNvPr>
          <p:cNvSpPr/>
          <p:nvPr/>
        </p:nvSpPr>
        <p:spPr>
          <a:xfrm>
            <a:off x="6520128" y="2019783"/>
            <a:ext cx="1600005" cy="2085180"/>
          </a:xfrm>
          <a:prstGeom prst="round2SameRect">
            <a:avLst>
              <a:gd name="adj1" fmla="val 8496"/>
              <a:gd name="adj2" fmla="val 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  <a:effectLst>
            <a:outerShdw blurRad="12700" dist="25400" dir="8100000" algn="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Share your ideas with everyone.</a:t>
            </a:r>
          </a:p>
        </p:txBody>
      </p:sp>
      <p:sp>
        <p:nvSpPr>
          <p:cNvPr id="15" name="Rectangle: Top Corners Rounded 14">
            <a:extLst>
              <a:ext uri="{FF2B5EF4-FFF2-40B4-BE49-F238E27FC236}">
                <a16:creationId xmlns:a16="http://schemas.microsoft.com/office/drawing/2014/main" id="{7F9D7D76-FB14-4E74-AD3B-A07FD142F9C1}"/>
              </a:ext>
            </a:extLst>
          </p:cNvPr>
          <p:cNvSpPr/>
          <p:nvPr/>
        </p:nvSpPr>
        <p:spPr>
          <a:xfrm>
            <a:off x="3785394" y="1783080"/>
            <a:ext cx="1600005" cy="1623633"/>
          </a:xfrm>
          <a:prstGeom prst="round2SameRect">
            <a:avLst>
              <a:gd name="adj1" fmla="val 8496"/>
              <a:gd name="adj2" fmla="val 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  <a:effectLst>
            <a:outerShdw blurRad="12700" dist="25400" dir="8100000" algn="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Share your ideas with a partner.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B087197F-52F3-4858-BFCB-7F6A658CC103}"/>
              </a:ext>
            </a:extLst>
          </p:cNvPr>
          <p:cNvSpPr/>
          <p:nvPr/>
        </p:nvSpPr>
        <p:spPr>
          <a:xfrm>
            <a:off x="1037402" y="2305125"/>
            <a:ext cx="1774378" cy="1783080"/>
          </a:xfrm>
          <a:prstGeom prst="round2SameRect">
            <a:avLst>
              <a:gd name="adj1" fmla="val 8496"/>
              <a:gd name="adj2" fmla="val 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  <a:effectLst>
            <a:outerShdw blurRad="12700" dist="25400" dir="8100000" algn="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What can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you remember about Passover?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0E29F21-42DC-4345-BFC2-3C1E6951A133}"/>
              </a:ext>
            </a:extLst>
          </p:cNvPr>
          <p:cNvSpPr/>
          <p:nvPr/>
        </p:nvSpPr>
        <p:spPr>
          <a:xfrm>
            <a:off x="2333548" y="5246370"/>
            <a:ext cx="4476903" cy="109844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D2F74E-0ACD-4C1B-8993-0D3CD53F6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650345"/>
            <a:ext cx="8220075" cy="994306"/>
          </a:xfrm>
        </p:spPr>
        <p:txBody>
          <a:bodyPr/>
          <a:lstStyle/>
          <a:p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What Did You Find </a:t>
            </a:r>
            <a:b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</a:br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Out about Passover?</a:t>
            </a:r>
            <a:endParaRPr lang="en-GB" dirty="0"/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3E53341B-5452-4E8C-A9F1-D08F7F4A17E5}"/>
              </a:ext>
            </a:extLst>
          </p:cNvPr>
          <p:cNvSpPr>
            <a:spLocks/>
          </p:cNvSpPr>
          <p:nvPr/>
        </p:nvSpPr>
        <p:spPr bwMode="auto">
          <a:xfrm rot="20979060">
            <a:off x="855832" y="3398705"/>
            <a:ext cx="2134381" cy="1532112"/>
          </a:xfrm>
          <a:custGeom>
            <a:avLst/>
            <a:gdLst>
              <a:gd name="T0" fmla="*/ 260065 w 43200"/>
              <a:gd name="T1" fmla="*/ 1003308 h 43200"/>
              <a:gd name="T2" fmla="*/ 119698 w 43200"/>
              <a:gd name="T3" fmla="*/ 972761 h 43200"/>
              <a:gd name="T4" fmla="*/ 383919 w 43200"/>
              <a:gd name="T5" fmla="*/ 1337604 h 43200"/>
              <a:gd name="T6" fmla="*/ 322518 w 43200"/>
              <a:gd name="T7" fmla="*/ 1352206 h 43200"/>
              <a:gd name="T8" fmla="*/ 913137 w 43200"/>
              <a:gd name="T9" fmla="*/ 1498236 h 43200"/>
              <a:gd name="T10" fmla="*/ 876119 w 43200"/>
              <a:gd name="T11" fmla="*/ 1431545 h 43200"/>
              <a:gd name="T12" fmla="*/ 1597463 w 43200"/>
              <a:gd name="T13" fmla="*/ 1331931 h 43200"/>
              <a:gd name="T14" fmla="*/ 1582667 w 43200"/>
              <a:gd name="T15" fmla="*/ 1405099 h 43200"/>
              <a:gd name="T16" fmla="*/ 1891276 w 43200"/>
              <a:gd name="T17" fmla="*/ 879777 h 43200"/>
              <a:gd name="T18" fmla="*/ 2071432 w 43200"/>
              <a:gd name="T19" fmla="*/ 1153285 h 43200"/>
              <a:gd name="T20" fmla="*/ 2316257 w 43200"/>
              <a:gd name="T21" fmla="*/ 588486 h 43200"/>
              <a:gd name="T22" fmla="*/ 2236016 w 43200"/>
              <a:gd name="T23" fmla="*/ 691051 h 43200"/>
              <a:gd name="T24" fmla="*/ 2123744 w 43200"/>
              <a:gd name="T25" fmla="*/ 207967 h 43200"/>
              <a:gd name="T26" fmla="*/ 2127956 w 43200"/>
              <a:gd name="T27" fmla="*/ 256413 h 43200"/>
              <a:gd name="T28" fmla="*/ 1611372 w 43200"/>
              <a:gd name="T29" fmla="*/ 151472 h 43200"/>
              <a:gd name="T30" fmla="*/ 1652490 w 43200"/>
              <a:gd name="T31" fmla="*/ 89687 h 43200"/>
              <a:gd name="T32" fmla="*/ 1226955 w 43200"/>
              <a:gd name="T33" fmla="*/ 180907 h 43200"/>
              <a:gd name="T34" fmla="*/ 1246849 w 43200"/>
              <a:gd name="T35" fmla="*/ 127632 h 43200"/>
              <a:gd name="T36" fmla="*/ 775817 w 43200"/>
              <a:gd name="T37" fmla="*/ 198998 h 43200"/>
              <a:gd name="T38" fmla="*/ 847857 w 43200"/>
              <a:gd name="T39" fmla="*/ 250664 h 43200"/>
              <a:gd name="T40" fmla="*/ 228700 w 43200"/>
              <a:gd name="T41" fmla="*/ 605158 h 43200"/>
              <a:gd name="T42" fmla="*/ 216120 w 43200"/>
              <a:gd name="T43" fmla="*/ 550771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1"/>
          </a:solidFill>
          <a:ln w="28575" cap="flat" cmpd="sng">
            <a:solidFill>
              <a:srgbClr val="01407D"/>
            </a:solidFill>
            <a:prstDash val="solid"/>
            <a:round/>
            <a:headEnd/>
            <a:tailEnd/>
          </a:ln>
          <a:effectLst>
            <a:outerShdw blurRad="12700" dist="25400" dir="9000000" rotWithShape="0">
              <a:srgbClr val="000000">
                <a:alpha val="19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atin typeface="+mn-lt"/>
              </a:rPr>
              <a:t>Think</a:t>
            </a:r>
          </a:p>
        </p:txBody>
      </p:sp>
      <p:sp>
        <p:nvSpPr>
          <p:cNvPr id="6" name="Left-Right Arrow 5">
            <a:extLst>
              <a:ext uri="{FF2B5EF4-FFF2-40B4-BE49-F238E27FC236}">
                <a16:creationId xmlns:a16="http://schemas.microsoft.com/office/drawing/2014/main" id="{F0BD1A3D-943B-4C93-9567-FEC8277E4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788" y="2647976"/>
            <a:ext cx="2331219" cy="1153123"/>
          </a:xfrm>
          <a:prstGeom prst="leftRightArrow">
            <a:avLst>
              <a:gd name="adj1" fmla="val 50000"/>
              <a:gd name="adj2" fmla="val 49999"/>
            </a:avLst>
          </a:prstGeom>
          <a:solidFill>
            <a:schemeClr val="bg1"/>
          </a:solidFill>
          <a:ln w="28575">
            <a:solidFill>
              <a:srgbClr val="01407D"/>
            </a:solidFill>
            <a:miter lim="800000"/>
            <a:headEnd/>
            <a:tailEnd/>
          </a:ln>
          <a:effectLst>
            <a:outerShdw blurRad="12700" dist="25400" dir="9000000" rotWithShape="0">
              <a:srgbClr val="000000">
                <a:alpha val="19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kern="0" dirty="0">
                <a:latin typeface="+mn-lt"/>
                <a:sym typeface="Arial"/>
              </a:rPr>
              <a:t>Pair</a:t>
            </a:r>
          </a:p>
        </p:txBody>
      </p:sp>
      <p:sp>
        <p:nvSpPr>
          <p:cNvPr id="8" name="Quad Arrow 8">
            <a:extLst>
              <a:ext uri="{FF2B5EF4-FFF2-40B4-BE49-F238E27FC236}">
                <a16:creationId xmlns:a16="http://schemas.microsoft.com/office/drawing/2014/main" id="{A24DA0EC-F632-4240-9BAF-C9505757CD61}"/>
              </a:ext>
            </a:extLst>
          </p:cNvPr>
          <p:cNvSpPr>
            <a:spLocks/>
          </p:cNvSpPr>
          <p:nvPr/>
        </p:nvSpPr>
        <p:spPr bwMode="auto">
          <a:xfrm rot="466397">
            <a:off x="6153787" y="2977955"/>
            <a:ext cx="2332689" cy="2119692"/>
          </a:xfrm>
          <a:custGeom>
            <a:avLst/>
            <a:gdLst>
              <a:gd name="T0" fmla="*/ 0 w 2520950"/>
              <a:gd name="T1" fmla="*/ 1145382 h 2290763"/>
              <a:gd name="T2" fmla="*/ 515422 w 2520950"/>
              <a:gd name="T3" fmla="*/ 629960 h 2290763"/>
              <a:gd name="T4" fmla="*/ 515422 w 2520950"/>
              <a:gd name="T5" fmla="*/ 887671 h 2290763"/>
              <a:gd name="T6" fmla="*/ 1002764 w 2520950"/>
              <a:gd name="T7" fmla="*/ 887671 h 2290763"/>
              <a:gd name="T8" fmla="*/ 1002764 w 2520950"/>
              <a:gd name="T9" fmla="*/ 515422 h 2290763"/>
              <a:gd name="T10" fmla="*/ 745053 w 2520950"/>
              <a:gd name="T11" fmla="*/ 515422 h 2290763"/>
              <a:gd name="T12" fmla="*/ 1260475 w 2520950"/>
              <a:gd name="T13" fmla="*/ 0 h 2290763"/>
              <a:gd name="T14" fmla="*/ 1775897 w 2520950"/>
              <a:gd name="T15" fmla="*/ 515422 h 2290763"/>
              <a:gd name="T16" fmla="*/ 1518186 w 2520950"/>
              <a:gd name="T17" fmla="*/ 515422 h 2290763"/>
              <a:gd name="T18" fmla="*/ 1518186 w 2520950"/>
              <a:gd name="T19" fmla="*/ 887671 h 2290763"/>
              <a:gd name="T20" fmla="*/ 2005528 w 2520950"/>
              <a:gd name="T21" fmla="*/ 887671 h 2290763"/>
              <a:gd name="T22" fmla="*/ 2005528 w 2520950"/>
              <a:gd name="T23" fmla="*/ 629960 h 2290763"/>
              <a:gd name="T24" fmla="*/ 2520950 w 2520950"/>
              <a:gd name="T25" fmla="*/ 1145382 h 2290763"/>
              <a:gd name="T26" fmla="*/ 2005528 w 2520950"/>
              <a:gd name="T27" fmla="*/ 1660803 h 2290763"/>
              <a:gd name="T28" fmla="*/ 2005528 w 2520950"/>
              <a:gd name="T29" fmla="*/ 1403092 h 2290763"/>
              <a:gd name="T30" fmla="*/ 1518186 w 2520950"/>
              <a:gd name="T31" fmla="*/ 1403092 h 2290763"/>
              <a:gd name="T32" fmla="*/ 1518186 w 2520950"/>
              <a:gd name="T33" fmla="*/ 1775341 h 2290763"/>
              <a:gd name="T34" fmla="*/ 1775897 w 2520950"/>
              <a:gd name="T35" fmla="*/ 1775341 h 2290763"/>
              <a:gd name="T36" fmla="*/ 1260475 w 2520950"/>
              <a:gd name="T37" fmla="*/ 2290763 h 2290763"/>
              <a:gd name="T38" fmla="*/ 745053 w 2520950"/>
              <a:gd name="T39" fmla="*/ 1775341 h 2290763"/>
              <a:gd name="T40" fmla="*/ 1002764 w 2520950"/>
              <a:gd name="T41" fmla="*/ 1775341 h 2290763"/>
              <a:gd name="T42" fmla="*/ 1002764 w 2520950"/>
              <a:gd name="T43" fmla="*/ 1403092 h 2290763"/>
              <a:gd name="T44" fmla="*/ 515422 w 2520950"/>
              <a:gd name="T45" fmla="*/ 1403092 h 2290763"/>
              <a:gd name="T46" fmla="*/ 515422 w 2520950"/>
              <a:gd name="T47" fmla="*/ 1660803 h 2290763"/>
              <a:gd name="T48" fmla="*/ 0 w 2520950"/>
              <a:gd name="T49" fmla="*/ 1145382 h 2290763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2520950" h="2290763">
                <a:moveTo>
                  <a:pt x="0" y="1145382"/>
                </a:moveTo>
                <a:lnTo>
                  <a:pt x="515422" y="629960"/>
                </a:lnTo>
                <a:lnTo>
                  <a:pt x="515422" y="887671"/>
                </a:lnTo>
                <a:lnTo>
                  <a:pt x="1002764" y="887671"/>
                </a:lnTo>
                <a:lnTo>
                  <a:pt x="1002764" y="515422"/>
                </a:lnTo>
                <a:lnTo>
                  <a:pt x="745053" y="515422"/>
                </a:lnTo>
                <a:lnTo>
                  <a:pt x="1260475" y="0"/>
                </a:lnTo>
                <a:lnTo>
                  <a:pt x="1775897" y="515422"/>
                </a:lnTo>
                <a:lnTo>
                  <a:pt x="1518186" y="515422"/>
                </a:lnTo>
                <a:lnTo>
                  <a:pt x="1518186" y="887671"/>
                </a:lnTo>
                <a:lnTo>
                  <a:pt x="2005528" y="887671"/>
                </a:lnTo>
                <a:lnTo>
                  <a:pt x="2005528" y="629960"/>
                </a:lnTo>
                <a:lnTo>
                  <a:pt x="2520950" y="1145382"/>
                </a:lnTo>
                <a:lnTo>
                  <a:pt x="2005528" y="1660803"/>
                </a:lnTo>
                <a:lnTo>
                  <a:pt x="2005528" y="1403092"/>
                </a:lnTo>
                <a:lnTo>
                  <a:pt x="1518186" y="1403092"/>
                </a:lnTo>
                <a:lnTo>
                  <a:pt x="1518186" y="1775341"/>
                </a:lnTo>
                <a:lnTo>
                  <a:pt x="1775897" y="1775341"/>
                </a:lnTo>
                <a:lnTo>
                  <a:pt x="1260475" y="2290763"/>
                </a:lnTo>
                <a:lnTo>
                  <a:pt x="745053" y="1775341"/>
                </a:lnTo>
                <a:lnTo>
                  <a:pt x="1002764" y="1775341"/>
                </a:lnTo>
                <a:lnTo>
                  <a:pt x="1002764" y="1403092"/>
                </a:lnTo>
                <a:lnTo>
                  <a:pt x="515422" y="1403092"/>
                </a:lnTo>
                <a:lnTo>
                  <a:pt x="515422" y="1660803"/>
                </a:lnTo>
                <a:lnTo>
                  <a:pt x="0" y="1145382"/>
                </a:lnTo>
                <a:close/>
              </a:path>
            </a:pathLst>
          </a:custGeom>
          <a:solidFill>
            <a:schemeClr val="bg1"/>
          </a:solidFill>
          <a:ln w="28575" cap="flat" cmpd="sng">
            <a:solidFill>
              <a:srgbClr val="01407D"/>
            </a:solidFill>
            <a:prstDash val="solid"/>
            <a:round/>
            <a:headEnd/>
            <a:tailEnd/>
          </a:ln>
          <a:effectLst>
            <a:outerShdw blurRad="12700" dist="25400" dir="9000000" rotWithShape="0">
              <a:srgbClr val="000000">
                <a:alpha val="19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atin typeface="+mn-lt"/>
              </a:rPr>
              <a:t>Share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E82B156-E340-4D56-8B8A-5327D2D8E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196" y="3940102"/>
            <a:ext cx="3286178" cy="226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5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13" grpId="0" animBg="1"/>
      <p:bldP spid="4" grpId="0" animBg="1"/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723CD-F636-40EB-B21C-2D05D21AD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solidFill>
                  <a:srgbClr val="000000"/>
                </a:solidFill>
                <a:sym typeface="Arial" panose="020B0604020202020204" pitchFamily="34" charset="0"/>
              </a:rPr>
              <a:t>Glossary</a:t>
            </a:r>
            <a:endParaRPr lang="en-GB" dirty="0"/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1AA50A54-C190-4673-BE4F-1F5ABD814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6225" y="1473201"/>
            <a:ext cx="726586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Haggadah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 special book from which the story of the Israelites fleeing Egypt is read</a:t>
            </a:r>
            <a:endParaRPr lang="en-US" altLang="en-US" sz="2000" b="1" dirty="0">
              <a:solidFill>
                <a:srgbClr val="000000"/>
              </a:solidFill>
              <a:ea typeface="MS PGothic" panose="020B0600070205080204" pitchFamily="34" charset="-128"/>
              <a:sym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Hebrew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an ancient language that is the official language of Israel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Jewish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 person whose religion is Judaism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Judaism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one of the world’s oldest religions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Maror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 bitter herb eaten as part of the Seder meal</a:t>
            </a:r>
            <a:endParaRPr lang="en-US" altLang="en-US" sz="2000" b="1" dirty="0">
              <a:solidFill>
                <a:srgbClr val="000000"/>
              </a:solidFill>
              <a:ea typeface="MS PGothic" panose="020B0600070205080204" pitchFamily="34" charset="-128"/>
              <a:sym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Matzot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an unleavened bread</a:t>
            </a:r>
            <a:endParaRPr lang="en-US" altLang="en-US" sz="2000" b="1" dirty="0">
              <a:solidFill>
                <a:srgbClr val="000000"/>
              </a:solidFill>
              <a:ea typeface="MS PGothic" panose="020B0600070205080204" pitchFamily="34" charset="-128"/>
              <a:sym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Seder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means ‘order’ in Hebrew.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Seder plate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an important part of the Seder meal, this plate has five sections to hold some special Seder foods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Symbol </a:t>
            </a:r>
            <a:r>
              <a:rPr lang="mr-IN" altLang="en-US" sz="20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something that represents or reminds you of something else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Torah </a:t>
            </a:r>
            <a:r>
              <a:rPr lang="mr-IN" altLang="en-US" sz="20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Jewish holy book</a:t>
            </a:r>
          </a:p>
        </p:txBody>
      </p:sp>
    </p:spTree>
    <p:extLst>
      <p:ext uri="{BB962C8B-B14F-4D97-AF65-F5344CB8AC3E}">
        <p14:creationId xmlns:p14="http://schemas.microsoft.com/office/powerpoint/2010/main" val="345103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1796</TotalTime>
  <Words>888</Words>
  <Application>Microsoft Office PowerPoint</Application>
  <PresentationFormat>On-screen Show (4:3)</PresentationFormat>
  <Paragraphs>90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Twinkl</vt:lpstr>
      <vt:lpstr>Arial</vt:lpstr>
      <vt:lpstr>Sassoon Infant Rg</vt:lpstr>
      <vt:lpstr>Calibri</vt:lpstr>
      <vt:lpstr>MS PGothic</vt:lpstr>
      <vt:lpstr>Mangal</vt:lpstr>
      <vt:lpstr>Office Theme</vt:lpstr>
      <vt:lpstr>PowerPoint Presentation</vt:lpstr>
      <vt:lpstr>Passover</vt:lpstr>
      <vt:lpstr>What Is Passover?</vt:lpstr>
      <vt:lpstr>When Is Passover?</vt:lpstr>
      <vt:lpstr>Why Is Passover Celebrated?</vt:lpstr>
      <vt:lpstr>Moses</vt:lpstr>
      <vt:lpstr>Moses</vt:lpstr>
      <vt:lpstr>Moses</vt:lpstr>
      <vt:lpstr>Moses</vt:lpstr>
      <vt:lpstr>How Is Passover Celebrated?</vt:lpstr>
      <vt:lpstr>How Is Passover Celebrated?</vt:lpstr>
      <vt:lpstr>How Is Passover Celebrated?</vt:lpstr>
      <vt:lpstr>How Is Passover Celebrated?</vt:lpstr>
      <vt:lpstr>How Is Passover Celebrated?</vt:lpstr>
      <vt:lpstr>How Is Passover Celebrated?</vt:lpstr>
      <vt:lpstr>Try It!</vt:lpstr>
      <vt:lpstr>What Did You Find  Out about Passover?</vt:lpstr>
      <vt:lpstr>Glossary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Simone Wouters</dc:creator>
  <cp:lastModifiedBy>Rob Day</cp:lastModifiedBy>
  <cp:revision>34</cp:revision>
  <dcterms:created xsi:type="dcterms:W3CDTF">2020-09-23T16:10:12Z</dcterms:created>
  <dcterms:modified xsi:type="dcterms:W3CDTF">2022-01-06T07:36:35Z</dcterms:modified>
</cp:coreProperties>
</file>