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9" r:id="rId4"/>
    <p:sldId id="270" r:id="rId5"/>
    <p:sldId id="284" r:id="rId6"/>
    <p:sldId id="271" r:id="rId7"/>
    <p:sldId id="287" r:id="rId8"/>
    <p:sldId id="282" r:id="rId9"/>
    <p:sldId id="285" r:id="rId10"/>
    <p:sldId id="286" r:id="rId11"/>
    <p:sldId id="274" r:id="rId12"/>
    <p:sldId id="276" r:id="rId13"/>
    <p:sldId id="278" r:id="rId14"/>
    <p:sldId id="280" r:id="rId15"/>
    <p:sldId id="279" r:id="rId16"/>
    <p:sldId id="267" r:id="rId17"/>
  </p:sldIdLst>
  <p:sldSz cx="9144000" cy="6858000" type="screen4x3"/>
  <p:notesSz cx="6858000" cy="9144000"/>
  <p:embeddedFontLst>
    <p:embeddedFont>
      <p:font typeface="Twinkl SemiBold" pitchFamily="2" charset="0"/>
      <p:bold r:id="rId20"/>
    </p:embeddedFont>
    <p:embeddedFont>
      <p:font typeface="Twinkl" pitchFamily="2" charset="0"/>
      <p:regular r:id="rId21"/>
      <p:bold r:id="rId22"/>
    </p:embeddedFont>
    <p:embeddedFont>
      <p:font typeface="Sassoon Infant Rg" panose="02000503030000020003" pitchFamily="50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2205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009640"/>
    <a:srgbClr val="00B050"/>
    <a:srgbClr val="8C368C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08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2205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8C7A5F-BCDC-4EAD-839E-1A9E68EDC4E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9F3680-1986-4C8F-A530-5337C2FA8D7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C20C19-04B5-448E-B6B6-87F175B72120}" type="datetimeFigureOut">
              <a:rPr lang="en-GB"/>
              <a:pPr>
                <a:defRPr/>
              </a:pPr>
              <a:t>13/02/2019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38E04C-20A4-4D09-93CF-46CFFD9DA94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4692EB-8BF1-4B52-BD26-A5139D453D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8E0B01E-4102-47B8-88BD-D4AA3452A0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73CDF2E-3BD0-4349-B327-A4EA98F42B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B12C8C-2423-4DBC-BA4F-D816A8ACB2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AD74B1-C179-48F6-9D31-0121CF95A863}" type="datetimeFigureOut">
              <a:rPr lang="en-GB"/>
              <a:pPr>
                <a:defRPr/>
              </a:pPr>
              <a:t>13/02/2019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A7739FB-A29D-4D93-B132-49C44F57E2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6D1C6D8-72FF-4F81-9CB3-B1EE9489DA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F7F285-6639-451A-B7EC-003795484E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026DEF-6F05-43C9-89D9-AE77B913BC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6209E0-4268-4183-A4A9-B27FD8E98E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5B203B8-5ADE-466F-A118-733E3D53307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7969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3AD7D7D-E846-4E98-A12D-9D82CB3CF6E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6BA3BE58-52A9-4619-B472-1ACDFFE6F6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1593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F0F8BC68-57D9-4EFE-8973-56E7AF41401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6667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7538AFDE-8A1A-423F-9F38-B7C2BC2397F4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C96F5E83-375D-4289-95A9-871CB30FFA0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DD6A915-9E21-4708-90DE-E213D79BE48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FF9DE96-E976-4C31-8E53-8BB4F9890F7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A20F77C-CCDF-4CBC-A831-3312FC3FD163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32102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C169C53-4A6A-40F3-B930-392AD912AF9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9756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1C4D794-A92C-4CF7-B16B-AEE9E38280E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A172093-E81E-4DB3-8B5E-D24B30DDB7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openxmlformats.org/officeDocument/2006/relationships/slide" Target="slide1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openxmlformats.org/officeDocument/2006/relationships/slide" Target="slide9.xml"/><Relationship Id="rId4" Type="http://schemas.openxmlformats.org/officeDocument/2006/relationships/slide" Target="slide5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hyperlink" Target="https://www.twinkl.co.uk/resource/t2-e-3943-our-teachers-are-superheroes-ebook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slide" Target="slide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477539D8-6138-42FB-9865-0424CB6D4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Does 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Rex Retriever </a:t>
            </a:r>
            <a:r>
              <a:rPr lang="en-GB" altLang="en-US" sz="3600">
                <a:latin typeface="Twinkl" pitchFamily="2" charset="0"/>
              </a:rPr>
              <a:t>Do?</a:t>
            </a:r>
            <a:endParaRPr lang="en-GB" altLang="en-US" sz="36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4E8D56-8C4F-4644-A638-25F3C5A124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Rex Retriever helps you to: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06DF93-FF47-4AA1-A744-9C8A993681D4}"/>
              </a:ext>
            </a:extLst>
          </p:cNvPr>
          <p:cNvSpPr/>
          <p:nvPr/>
        </p:nvSpPr>
        <p:spPr>
          <a:xfrm>
            <a:off x="755650" y="2098675"/>
            <a:ext cx="7691438" cy="739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Retrieve and record information/identify key details </a:t>
            </a:r>
            <a:br>
              <a:rPr lang="en-GB" sz="2000" dirty="0">
                <a:solidFill>
                  <a:schemeClr val="tx1"/>
                </a:solidFill>
              </a:rPr>
            </a:br>
            <a:r>
              <a:rPr lang="en-GB" sz="2000" dirty="0">
                <a:solidFill>
                  <a:schemeClr val="tx1"/>
                </a:solidFill>
              </a:rPr>
              <a:t>from fiction and non-fiction.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BCDE84-A09C-4CD2-9877-1D7A1F184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946400"/>
            <a:ext cx="805021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means that he is there to help you to find </a:t>
            </a:r>
            <a:r>
              <a:rPr lang="en-GB" altLang="en-US" b="1">
                <a:solidFill>
                  <a:schemeClr val="tx1"/>
                </a:solidFill>
              </a:rPr>
              <a:t>key pieces of information </a:t>
            </a:r>
            <a:r>
              <a:rPr lang="en-GB" altLang="en-US">
                <a:solidFill>
                  <a:schemeClr val="tx1"/>
                </a:solidFill>
              </a:rPr>
              <a:t>within the text you are reading.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helps you to do this by looking through the text for a specific answer. With Rex Retriever questions, the answer you are looking for is always in the text somewhere… you just have to find and </a:t>
            </a:r>
            <a:r>
              <a:rPr lang="en-GB" altLang="en-US" b="1">
                <a:solidFill>
                  <a:schemeClr val="tx1"/>
                </a:solidFill>
              </a:rPr>
              <a:t>retrieve</a:t>
            </a:r>
            <a:r>
              <a:rPr lang="en-GB" altLang="en-US">
                <a:solidFill>
                  <a:schemeClr val="tx1"/>
                </a:solidFill>
              </a:rPr>
              <a:t> it!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D94B6BC7-596B-4A84-A277-135DECC9D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97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When Have We Seen</a:t>
            </a:r>
            <a:br>
              <a:rPr lang="en-GB" altLang="en-US" sz="3600">
                <a:latin typeface="Twinkl" pitchFamily="2" charset="0"/>
              </a:rPr>
            </a:b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Rex Retriever</a:t>
            </a:r>
            <a:r>
              <a:rPr lang="en-GB" altLang="en-US" sz="3600">
                <a:latin typeface="Twinkl" pitchFamily="2" charset="0"/>
              </a:rPr>
              <a:t>?</a:t>
            </a:r>
            <a:endParaRPr lang="en-GB" altLang="en-US" sz="360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42F69524-F489-4F28-BB61-D08D1671B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77988"/>
            <a:ext cx="76327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Rex Retriever questions appear quite a lot when someone is trying to check your understanding of a text. Here are some examples:</a:t>
            </a:r>
          </a:p>
        </p:txBody>
      </p:sp>
      <p:grpSp>
        <p:nvGrpSpPr>
          <p:cNvPr id="10244" name="Group 1">
            <a:extLst>
              <a:ext uri="{FF2B5EF4-FFF2-40B4-BE49-F238E27FC236}">
                <a16:creationId xmlns:a16="http://schemas.microsoft.com/office/drawing/2014/main" id="{51CB356D-7F44-4E98-A8B8-D3764BB6CC04}"/>
              </a:ext>
            </a:extLst>
          </p:cNvPr>
          <p:cNvGrpSpPr>
            <a:grpSpLocks/>
          </p:cNvGrpSpPr>
          <p:nvPr/>
        </p:nvGrpSpPr>
        <p:grpSpPr bwMode="auto">
          <a:xfrm>
            <a:off x="755649" y="5327489"/>
            <a:ext cx="7632699" cy="722314"/>
            <a:chOff x="6058620" y="5257332"/>
            <a:chExt cx="2308248" cy="1140979"/>
          </a:xfrm>
          <a:solidFill>
            <a:srgbClr val="0070C0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EF9A40-A65B-4D32-A4A3-CEE41047C5B6}"/>
                </a:ext>
              </a:extLst>
            </p:cNvPr>
            <p:cNvSpPr/>
            <p:nvPr/>
          </p:nvSpPr>
          <p:spPr>
            <a:xfrm>
              <a:off x="6058620" y="5257332"/>
              <a:ext cx="2308248" cy="114097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252" name="Rectangle 6">
              <a:extLst>
                <a:ext uri="{FF2B5EF4-FFF2-40B4-BE49-F238E27FC236}">
                  <a16:creationId xmlns:a16="http://schemas.microsoft.com/office/drawing/2014/main" id="{59C2D2C8-6E1D-48C0-B879-920CBEC4F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0032" y="5626419"/>
              <a:ext cx="2296836" cy="402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dirty="0">
                  <a:solidFill>
                    <a:schemeClr val="bg1"/>
                  </a:solidFill>
                </a:rPr>
                <a:t>Click on the image of each question to find out more.</a:t>
              </a:r>
            </a:p>
          </p:txBody>
        </p:sp>
      </p:grpSp>
      <p:pic>
        <p:nvPicPr>
          <p:cNvPr id="10245" name="Picture 12">
            <a:hlinkClick r:id="rId2" action="ppaction://hlinksldjump"/>
            <a:extLst>
              <a:ext uri="{FF2B5EF4-FFF2-40B4-BE49-F238E27FC236}">
                <a16:creationId xmlns:a16="http://schemas.microsoft.com/office/drawing/2014/main" id="{552B6D62-DF67-4D47-B113-F6C1A2461B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" y="2732088"/>
            <a:ext cx="2373313" cy="92075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14">
            <a:hlinkClick r:id="rId4" action="ppaction://hlinksldjump"/>
            <a:extLst>
              <a:ext uri="{FF2B5EF4-FFF2-40B4-BE49-F238E27FC236}">
                <a16:creationId xmlns:a16="http://schemas.microsoft.com/office/drawing/2014/main" id="{774E592D-D193-4715-84A7-3F78CE69CE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913" y="3805238"/>
            <a:ext cx="2373312" cy="455612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15">
            <a:hlinkClick r:id="rId6" action="ppaction://hlinksldjump"/>
            <a:extLst>
              <a:ext uri="{FF2B5EF4-FFF2-40B4-BE49-F238E27FC236}">
                <a16:creationId xmlns:a16="http://schemas.microsoft.com/office/drawing/2014/main" id="{C4BDDB28-5C2D-4D4E-B219-A59C34123F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913" y="2716213"/>
            <a:ext cx="2373312" cy="9366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16">
            <a:hlinkClick r:id="rId8" action="ppaction://hlinksldjump"/>
            <a:extLst>
              <a:ext uri="{FF2B5EF4-FFF2-40B4-BE49-F238E27FC236}">
                <a16:creationId xmlns:a16="http://schemas.microsoft.com/office/drawing/2014/main" id="{6012588C-E6EA-425B-B951-3721293FB5D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2724150"/>
            <a:ext cx="2374900" cy="74930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17">
            <a:hlinkClick r:id="rId10" action="ppaction://hlinksldjump"/>
            <a:extLst>
              <a:ext uri="{FF2B5EF4-FFF2-40B4-BE49-F238E27FC236}">
                <a16:creationId xmlns:a16="http://schemas.microsoft.com/office/drawing/2014/main" id="{EDD681B0-9797-42E0-A4A3-032C5627395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841750"/>
            <a:ext cx="2373313" cy="107950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8">
            <a:hlinkClick r:id="rId12" action="ppaction://hlinksldjump"/>
            <a:extLst>
              <a:ext uri="{FF2B5EF4-FFF2-40B4-BE49-F238E27FC236}">
                <a16:creationId xmlns:a16="http://schemas.microsoft.com/office/drawing/2014/main" id="{C8E45173-B880-4DB9-B6E7-156AD4AB731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3617913"/>
            <a:ext cx="2374900" cy="1173162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F5925A6C-5854-4C9B-B16E-57432209C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77311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The ‘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Tick It</a:t>
            </a:r>
            <a:r>
              <a:rPr lang="en-GB" altLang="en-US" sz="3600">
                <a:latin typeface="Twinkl" pitchFamily="2" charset="0"/>
              </a:rPr>
              <a:t>’ Question</a:t>
            </a:r>
            <a:endParaRPr lang="en-GB" altLang="en-US" sz="3600"/>
          </a:p>
        </p:txBody>
      </p:sp>
      <p:grpSp>
        <p:nvGrpSpPr>
          <p:cNvPr id="11267" name="Group 8">
            <a:extLst>
              <a:ext uri="{FF2B5EF4-FFF2-40B4-BE49-F238E27FC236}">
                <a16:creationId xmlns:a16="http://schemas.microsoft.com/office/drawing/2014/main" id="{0E998DE1-480C-4742-A3BD-7F7213BD4A6C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1272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001BA611-A45E-4A68-904E-1E3BB4869B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3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9AB71A8C-6EDD-453E-A265-5D1FC1F153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A03F137-EEE3-437F-8A89-083C15669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938" y="5186363"/>
            <a:ext cx="76327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type of question will give you different options to choose between but </a:t>
            </a:r>
            <a:r>
              <a:rPr lang="en-GB" altLang="en-US" b="1">
                <a:solidFill>
                  <a:schemeClr val="tx1"/>
                </a:solidFill>
              </a:rPr>
              <a:t>be careful</a:t>
            </a:r>
            <a:r>
              <a:rPr lang="en-GB" altLang="en-US">
                <a:solidFill>
                  <a:schemeClr val="tx1"/>
                </a:solidFill>
              </a:rPr>
              <a:t>: always check </a:t>
            </a:r>
            <a:r>
              <a:rPr lang="en-GB" altLang="en-US" b="1">
                <a:solidFill>
                  <a:schemeClr val="tx1"/>
                </a:solidFill>
              </a:rPr>
              <a:t>how many </a:t>
            </a:r>
            <a:r>
              <a:rPr lang="en-GB" altLang="en-US">
                <a:solidFill>
                  <a:schemeClr val="tx1"/>
                </a:solidFill>
              </a:rPr>
              <a:t>answers the question is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asking for.</a:t>
            </a:r>
          </a:p>
        </p:txBody>
      </p:sp>
      <p:pic>
        <p:nvPicPr>
          <p:cNvPr id="11269" name="Picture 10">
            <a:extLst>
              <a:ext uri="{FF2B5EF4-FFF2-40B4-BE49-F238E27FC236}">
                <a16:creationId xmlns:a16="http://schemas.microsoft.com/office/drawing/2014/main" id="{401ECE90-72F9-44F7-8078-A4296A7718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766888"/>
            <a:ext cx="3729038" cy="1644650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11">
            <a:extLst>
              <a:ext uri="{FF2B5EF4-FFF2-40B4-BE49-F238E27FC236}">
                <a16:creationId xmlns:a16="http://schemas.microsoft.com/office/drawing/2014/main" id="{F17625C2-9EA7-4FDD-B7DF-0ABBCCE90D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3576638"/>
            <a:ext cx="3722688" cy="1444625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12">
            <a:extLst>
              <a:ext uri="{FF2B5EF4-FFF2-40B4-BE49-F238E27FC236}">
                <a16:creationId xmlns:a16="http://schemas.microsoft.com/office/drawing/2014/main" id="{000C01F3-162A-4D22-90DB-FB1B9AF1C9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1766888"/>
            <a:ext cx="3702050" cy="1435100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B45EF684-8139-4050-AC9B-69146CAF5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97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The ‘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Circle It</a:t>
            </a:r>
            <a:r>
              <a:rPr lang="en-GB" altLang="en-US" sz="3600">
                <a:latin typeface="Twinkl" pitchFamily="2" charset="0"/>
              </a:rPr>
              <a:t>’ Questions</a:t>
            </a:r>
            <a:endParaRPr lang="en-GB" altLang="en-US" sz="3600"/>
          </a:p>
        </p:txBody>
      </p:sp>
      <p:grpSp>
        <p:nvGrpSpPr>
          <p:cNvPr id="12291" name="Group 8">
            <a:extLst>
              <a:ext uri="{FF2B5EF4-FFF2-40B4-BE49-F238E27FC236}">
                <a16:creationId xmlns:a16="http://schemas.microsoft.com/office/drawing/2014/main" id="{56473D2D-A1A4-426C-BB5F-4E187A5675DE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2295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A4301AF1-7FA4-4E5A-ACB2-3ECEFD3F1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6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7906489E-07C4-4A44-BEF1-6851DF2B75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76ED1B8-A9AB-400C-AB58-CF55276A4C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475" y="4572000"/>
            <a:ext cx="76327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type of question will give you different options to choose between and you must </a:t>
            </a:r>
            <a:r>
              <a:rPr lang="en-GB" altLang="en-US" b="1">
                <a:solidFill>
                  <a:schemeClr val="tx1"/>
                </a:solidFill>
              </a:rPr>
              <a:t>circle</a:t>
            </a:r>
            <a:r>
              <a:rPr lang="en-GB" altLang="en-US">
                <a:solidFill>
                  <a:schemeClr val="tx1"/>
                </a:solidFill>
              </a:rPr>
              <a:t> the correct answer.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Often, the answer you are being asked to circle is to correctly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complete a sentence.</a:t>
            </a:r>
          </a:p>
        </p:txBody>
      </p:sp>
      <p:pic>
        <p:nvPicPr>
          <p:cNvPr id="12293" name="Picture 7">
            <a:extLst>
              <a:ext uri="{FF2B5EF4-FFF2-40B4-BE49-F238E27FC236}">
                <a16:creationId xmlns:a16="http://schemas.microsoft.com/office/drawing/2014/main" id="{791E45DC-96CC-40D8-9D3C-F75380611C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1733550"/>
            <a:ext cx="4229100" cy="8096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8">
            <a:extLst>
              <a:ext uri="{FF2B5EF4-FFF2-40B4-BE49-F238E27FC236}">
                <a16:creationId xmlns:a16="http://schemas.microsoft.com/office/drawing/2014/main" id="{F4A61FD0-6DF0-49E3-8DEA-20C5DD5D08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2659063"/>
            <a:ext cx="4229100" cy="175577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E90E02A3-4B7B-4AF5-A475-9CF8AE7ED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80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The ‘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Match It</a:t>
            </a:r>
            <a:r>
              <a:rPr lang="en-GB" altLang="en-US" sz="3600">
                <a:solidFill>
                  <a:schemeClr val="tx1"/>
                </a:solidFill>
                <a:latin typeface="Twinkl" pitchFamily="2" charset="0"/>
              </a:rPr>
              <a:t>’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en-GB" altLang="en-US" sz="3600">
                <a:latin typeface="Twinkl" pitchFamily="2" charset="0"/>
              </a:rPr>
              <a:t>Question</a:t>
            </a:r>
            <a:endParaRPr lang="en-GB" altLang="en-US" sz="3600"/>
          </a:p>
        </p:txBody>
      </p:sp>
      <p:grpSp>
        <p:nvGrpSpPr>
          <p:cNvPr id="13315" name="Group 8">
            <a:extLst>
              <a:ext uri="{FF2B5EF4-FFF2-40B4-BE49-F238E27FC236}">
                <a16:creationId xmlns:a16="http://schemas.microsoft.com/office/drawing/2014/main" id="{6AAC3F61-E1C1-4A63-A447-3D9191517EFC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3318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8C3AD247-0AD9-4701-8019-B53403983A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9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712AA801-426F-4980-BD50-AE9CB7B677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057ED294-A7AA-4AD5-B0F8-03FF72E2E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91050"/>
            <a:ext cx="7599363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type of question asks you to draw lines to match answers together.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Sometimes you will be matching a word to what it means, sometimes you will be completing sentences and sometimes you may match a date to the event that happened on it.</a:t>
            </a:r>
          </a:p>
        </p:txBody>
      </p:sp>
      <p:pic>
        <p:nvPicPr>
          <p:cNvPr id="13317" name="Picture 10">
            <a:extLst>
              <a:ext uri="{FF2B5EF4-FFF2-40B4-BE49-F238E27FC236}">
                <a16:creationId xmlns:a16="http://schemas.microsoft.com/office/drawing/2014/main" id="{25F68C1C-DAD6-4C38-89CA-71DCD51268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125663"/>
            <a:ext cx="5175250" cy="20415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BB92EE6E-4E47-493C-80A7-3BB98EB46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80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The ‘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Multiple Answer</a:t>
            </a:r>
            <a:r>
              <a:rPr lang="en-GB" altLang="en-US" sz="3600">
                <a:latin typeface="Twinkl" pitchFamily="2" charset="0"/>
              </a:rPr>
              <a:t>’ Question</a:t>
            </a:r>
            <a:endParaRPr lang="en-GB" altLang="en-US" sz="3600"/>
          </a:p>
        </p:txBody>
      </p:sp>
      <p:grpSp>
        <p:nvGrpSpPr>
          <p:cNvPr id="14339" name="Group 8">
            <a:extLst>
              <a:ext uri="{FF2B5EF4-FFF2-40B4-BE49-F238E27FC236}">
                <a16:creationId xmlns:a16="http://schemas.microsoft.com/office/drawing/2014/main" id="{47ED1D24-0DB9-42DB-9216-604FBA7810CD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4345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B160AE62-1C4D-4D70-BF6C-69E131920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6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141F89AD-8278-4299-9B9B-2AB174B08B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F9F903CF-0198-4038-AEE0-3E0EAE6BC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91050"/>
            <a:ext cx="7599363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type of question will ask for </a:t>
            </a:r>
            <a:r>
              <a:rPr lang="en-GB" altLang="en-US" b="1">
                <a:solidFill>
                  <a:schemeClr val="tx1"/>
                </a:solidFill>
              </a:rPr>
              <a:t>two or more </a:t>
            </a:r>
            <a:r>
              <a:rPr lang="en-GB" altLang="en-US">
                <a:solidFill>
                  <a:schemeClr val="tx1"/>
                </a:solidFill>
              </a:rPr>
              <a:t>different answers that you have found in the text.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Make sure the answers you give are different.</a:t>
            </a:r>
          </a:p>
        </p:txBody>
      </p:sp>
      <p:pic>
        <p:nvPicPr>
          <p:cNvPr id="14341" name="Picture 7">
            <a:extLst>
              <a:ext uri="{FF2B5EF4-FFF2-40B4-BE49-F238E27FC236}">
                <a16:creationId xmlns:a16="http://schemas.microsoft.com/office/drawing/2014/main" id="{8112103E-A509-4A83-B00D-0F1443F6E6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1771650"/>
            <a:ext cx="3571875" cy="11271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8">
            <a:extLst>
              <a:ext uri="{FF2B5EF4-FFF2-40B4-BE49-F238E27FC236}">
                <a16:creationId xmlns:a16="http://schemas.microsoft.com/office/drawing/2014/main" id="{2223A538-0089-4E3E-AF5C-88D9B803AA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62125"/>
            <a:ext cx="3795713" cy="113665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9">
            <a:extLst>
              <a:ext uri="{FF2B5EF4-FFF2-40B4-BE49-F238E27FC236}">
                <a16:creationId xmlns:a16="http://schemas.microsoft.com/office/drawing/2014/main" id="{CF65F78D-9C0A-4AFE-B6F7-8F37C02B68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3074988"/>
            <a:ext cx="3571875" cy="71120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10">
            <a:extLst>
              <a:ext uri="{FF2B5EF4-FFF2-40B4-BE49-F238E27FC236}">
                <a16:creationId xmlns:a16="http://schemas.microsoft.com/office/drawing/2014/main" id="{5F0CC9E9-BF1F-4FDA-94B3-254C49D48A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3074988"/>
            <a:ext cx="3795713" cy="1128712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81756F39-4B8D-480E-9C8B-3CFC1447D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80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The ‘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5W and 1H</a:t>
            </a:r>
            <a:r>
              <a:rPr lang="en-GB" altLang="en-US" sz="3600">
                <a:latin typeface="Twinkl" pitchFamily="2" charset="0"/>
              </a:rPr>
              <a:t>’ Question</a:t>
            </a:r>
            <a:endParaRPr lang="en-GB" altLang="en-US" sz="3600"/>
          </a:p>
        </p:txBody>
      </p:sp>
      <p:grpSp>
        <p:nvGrpSpPr>
          <p:cNvPr id="15363" name="Group 8">
            <a:extLst>
              <a:ext uri="{FF2B5EF4-FFF2-40B4-BE49-F238E27FC236}">
                <a16:creationId xmlns:a16="http://schemas.microsoft.com/office/drawing/2014/main" id="{31CD2C78-B9A2-43ED-B14F-B4C7FAFBB9D1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5369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6FED2046-443D-4FFE-92E8-81C917DE3C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0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BE0F7B42-DF8C-4BB1-84DA-EC9B708080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C4223866-B7AA-45F5-9BE6-9F5BC2C3B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4563" y="1701800"/>
            <a:ext cx="2466975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</a:rPr>
              <a:t>Many of the Rex Retriever questions you will see will begin with one of these question words: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marL="539750" indent="-269875" eaLnBrk="1" hangingPunct="1">
              <a:lnSpc>
                <a:spcPct val="100000"/>
              </a:lnSpc>
              <a:spcBef>
                <a:spcPct val="0"/>
              </a:spcBef>
              <a:tabLst>
                <a:tab pos="444500" algn="l"/>
              </a:tabLst>
              <a:defRPr/>
            </a:pPr>
            <a:r>
              <a:rPr lang="en-GB" altLang="en-US" dirty="0">
                <a:solidFill>
                  <a:schemeClr val="tx1"/>
                </a:solidFill>
              </a:rPr>
              <a:t>Who…?</a:t>
            </a:r>
          </a:p>
          <a:p>
            <a:pPr marL="539750" indent="-269875" eaLnBrk="1" hangingPunct="1">
              <a:lnSpc>
                <a:spcPct val="100000"/>
              </a:lnSpc>
              <a:spcBef>
                <a:spcPct val="0"/>
              </a:spcBef>
              <a:tabLst>
                <a:tab pos="444500" algn="l"/>
              </a:tabLst>
              <a:defRPr/>
            </a:pPr>
            <a:r>
              <a:rPr lang="en-GB" altLang="en-US" dirty="0">
                <a:solidFill>
                  <a:schemeClr val="tx1"/>
                </a:solidFill>
              </a:rPr>
              <a:t>What…?</a:t>
            </a:r>
          </a:p>
          <a:p>
            <a:pPr marL="539750" indent="-269875" eaLnBrk="1" hangingPunct="1">
              <a:lnSpc>
                <a:spcPct val="100000"/>
              </a:lnSpc>
              <a:spcBef>
                <a:spcPct val="0"/>
              </a:spcBef>
              <a:tabLst>
                <a:tab pos="444500" algn="l"/>
              </a:tabLst>
              <a:defRPr/>
            </a:pPr>
            <a:r>
              <a:rPr lang="en-GB" altLang="en-US" dirty="0">
                <a:solidFill>
                  <a:schemeClr val="tx1"/>
                </a:solidFill>
              </a:rPr>
              <a:t>Where…?</a:t>
            </a:r>
          </a:p>
          <a:p>
            <a:pPr marL="539750" indent="-269875" eaLnBrk="1" hangingPunct="1">
              <a:lnSpc>
                <a:spcPct val="100000"/>
              </a:lnSpc>
              <a:spcBef>
                <a:spcPct val="0"/>
              </a:spcBef>
              <a:tabLst>
                <a:tab pos="444500" algn="l"/>
              </a:tabLst>
              <a:defRPr/>
            </a:pPr>
            <a:r>
              <a:rPr lang="en-GB" altLang="en-US" dirty="0">
                <a:solidFill>
                  <a:schemeClr val="tx1"/>
                </a:solidFill>
              </a:rPr>
              <a:t>When…?</a:t>
            </a:r>
          </a:p>
          <a:p>
            <a:pPr marL="539750" indent="-269875" eaLnBrk="1" hangingPunct="1">
              <a:lnSpc>
                <a:spcPct val="100000"/>
              </a:lnSpc>
              <a:spcBef>
                <a:spcPct val="0"/>
              </a:spcBef>
              <a:tabLst>
                <a:tab pos="444500" algn="l"/>
              </a:tabLst>
              <a:defRPr/>
            </a:pPr>
            <a:r>
              <a:rPr lang="en-GB" altLang="en-US" dirty="0">
                <a:solidFill>
                  <a:schemeClr val="tx1"/>
                </a:solidFill>
              </a:rPr>
              <a:t>Why…?</a:t>
            </a:r>
          </a:p>
          <a:p>
            <a:pPr marL="539750" indent="-269875" eaLnBrk="1" hangingPunct="1">
              <a:lnSpc>
                <a:spcPct val="100000"/>
              </a:lnSpc>
              <a:spcBef>
                <a:spcPct val="0"/>
              </a:spcBef>
              <a:tabLst>
                <a:tab pos="444500" algn="l"/>
              </a:tabLst>
              <a:defRPr/>
            </a:pPr>
            <a:r>
              <a:rPr lang="en-GB" altLang="en-US" dirty="0">
                <a:solidFill>
                  <a:schemeClr val="tx1"/>
                </a:solidFill>
              </a:rPr>
              <a:t>How…?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</a:rPr>
              <a:t>The answer is always in the text somewhere.</a:t>
            </a:r>
          </a:p>
        </p:txBody>
      </p:sp>
      <p:pic>
        <p:nvPicPr>
          <p:cNvPr id="15365" name="Picture 10">
            <a:extLst>
              <a:ext uri="{FF2B5EF4-FFF2-40B4-BE49-F238E27FC236}">
                <a16:creationId xmlns:a16="http://schemas.microsoft.com/office/drawing/2014/main" id="{052EAA32-0310-474C-8A37-507C7679E8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90688"/>
            <a:ext cx="5124450" cy="9239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11">
            <a:extLst>
              <a:ext uri="{FF2B5EF4-FFF2-40B4-BE49-F238E27FC236}">
                <a16:creationId xmlns:a16="http://schemas.microsoft.com/office/drawing/2014/main" id="{251F7131-B527-419A-A888-B8168BC197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819400"/>
            <a:ext cx="5124450" cy="9874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13">
            <a:extLst>
              <a:ext uri="{FF2B5EF4-FFF2-40B4-BE49-F238E27FC236}">
                <a16:creationId xmlns:a16="http://schemas.microsoft.com/office/drawing/2014/main" id="{4BBDB7C7-F8C0-4C89-A9CA-344A957DC9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03675"/>
            <a:ext cx="5124450" cy="915988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14">
            <a:extLst>
              <a:ext uri="{FF2B5EF4-FFF2-40B4-BE49-F238E27FC236}">
                <a16:creationId xmlns:a16="http://schemas.microsoft.com/office/drawing/2014/main" id="{5CDCE943-EF71-4A2D-8CDD-498F417062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159375"/>
            <a:ext cx="5124450" cy="8985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F7086DA2-544E-455D-A4AD-2BE92BCF5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80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The ‘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True or False?</a:t>
            </a:r>
            <a:r>
              <a:rPr lang="en-GB" altLang="en-US" sz="3600">
                <a:latin typeface="Twinkl" pitchFamily="2" charset="0"/>
              </a:rPr>
              <a:t>’ Question</a:t>
            </a:r>
            <a:endParaRPr lang="en-GB" altLang="en-US" sz="3600"/>
          </a:p>
        </p:txBody>
      </p:sp>
      <p:grpSp>
        <p:nvGrpSpPr>
          <p:cNvPr id="16387" name="Group 8">
            <a:extLst>
              <a:ext uri="{FF2B5EF4-FFF2-40B4-BE49-F238E27FC236}">
                <a16:creationId xmlns:a16="http://schemas.microsoft.com/office/drawing/2014/main" id="{3F696359-7E50-4C1E-A6A8-98B9ED04E24A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6390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A58D2636-5D78-477F-9329-B4F0122B0F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1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5473345A-B700-43EF-8F16-8BA435FAD9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6066159-26C1-4572-85E0-ADD6F7D300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67238"/>
            <a:ext cx="76327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type of question will give you four different sentences.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will ask you to </a:t>
            </a:r>
            <a:r>
              <a:rPr lang="en-GB" altLang="en-US" b="1">
                <a:solidFill>
                  <a:schemeClr val="tx1"/>
                </a:solidFill>
              </a:rPr>
              <a:t>tick</a:t>
            </a:r>
            <a:r>
              <a:rPr lang="en-GB" altLang="en-US">
                <a:solidFill>
                  <a:schemeClr val="tx1"/>
                </a:solidFill>
              </a:rPr>
              <a:t> whether they are </a:t>
            </a:r>
            <a:r>
              <a:rPr lang="en-GB" altLang="en-US" b="1">
                <a:solidFill>
                  <a:schemeClr val="tx1"/>
                </a:solidFill>
              </a:rPr>
              <a:t>true or false</a:t>
            </a:r>
            <a:r>
              <a:rPr lang="en-GB" altLang="en-US">
                <a:solidFill>
                  <a:schemeClr val="tx1"/>
                </a:solidFill>
              </a:rPr>
              <a:t>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Be careful: </a:t>
            </a:r>
            <a:r>
              <a:rPr lang="en-GB" altLang="en-US">
                <a:solidFill>
                  <a:schemeClr val="tx1"/>
                </a:solidFill>
              </a:rPr>
              <a:t>the false sentences can be very close to real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sentences in the text. </a:t>
            </a:r>
          </a:p>
        </p:txBody>
      </p:sp>
      <p:pic>
        <p:nvPicPr>
          <p:cNvPr id="16389" name="Picture 15">
            <a:extLst>
              <a:ext uri="{FF2B5EF4-FFF2-40B4-BE49-F238E27FC236}">
                <a16:creationId xmlns:a16="http://schemas.microsoft.com/office/drawing/2014/main" id="{06D3F026-2FEC-4F3A-8F4A-5D8108B58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5" y="1701800"/>
            <a:ext cx="5949950" cy="270510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F8457015-0803-4C68-82FD-B17996505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80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The ‘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Complete the Table</a:t>
            </a:r>
            <a:r>
              <a:rPr lang="en-GB" altLang="en-US" sz="3600">
                <a:solidFill>
                  <a:schemeClr val="tx1"/>
                </a:solidFill>
                <a:latin typeface="Twinkl" pitchFamily="2" charset="0"/>
              </a:rPr>
              <a:t>’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en-GB" altLang="en-US" sz="3600">
                <a:latin typeface="Twinkl" pitchFamily="2" charset="0"/>
              </a:rPr>
              <a:t>Question</a:t>
            </a:r>
            <a:endParaRPr lang="en-GB" altLang="en-US" sz="3600"/>
          </a:p>
        </p:txBody>
      </p:sp>
      <p:grpSp>
        <p:nvGrpSpPr>
          <p:cNvPr id="17411" name="Group 8">
            <a:extLst>
              <a:ext uri="{FF2B5EF4-FFF2-40B4-BE49-F238E27FC236}">
                <a16:creationId xmlns:a16="http://schemas.microsoft.com/office/drawing/2014/main" id="{50717355-728B-4CF6-80CB-6C81056E2D3F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7414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595D7B0F-D694-4B2D-82C4-0317AAE491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5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E5A91A21-EA3E-4D48-BCD7-B2FB7E9B8C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196456AA-B421-4C7A-8332-DEE2DB605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779963"/>
            <a:ext cx="76327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type of question will ask you to use the information in the text to </a:t>
            </a:r>
            <a:r>
              <a:rPr lang="en-GB" altLang="en-US" b="1">
                <a:solidFill>
                  <a:schemeClr val="tx1"/>
                </a:solidFill>
              </a:rPr>
              <a:t>fill in the missing information </a:t>
            </a:r>
            <a:r>
              <a:rPr lang="en-GB" altLang="en-US">
                <a:solidFill>
                  <a:schemeClr val="tx1"/>
                </a:solidFill>
              </a:rPr>
              <a:t>in a table.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Make sure that you only add information to the table that you have read in the text. You do not need to make up new answers.</a:t>
            </a:r>
          </a:p>
        </p:txBody>
      </p:sp>
      <p:pic>
        <p:nvPicPr>
          <p:cNvPr id="17413" name="Picture 7">
            <a:extLst>
              <a:ext uri="{FF2B5EF4-FFF2-40B4-BE49-F238E27FC236}">
                <a16:creationId xmlns:a16="http://schemas.microsoft.com/office/drawing/2014/main" id="{BD350391-1D67-4E61-A4FB-252DB4507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1701800"/>
            <a:ext cx="5816600" cy="287655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3E9DAF73-2B29-4CB9-8BF3-029409C1A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556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400">
                <a:latin typeface="Twinkl" pitchFamily="2" charset="0"/>
              </a:rPr>
              <a:t>What Might 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Rex Retriever </a:t>
            </a:r>
            <a:r>
              <a:rPr lang="en-GB" altLang="en-US" sz="3400">
                <a:latin typeface="Twinkl" pitchFamily="2" charset="0"/>
              </a:rPr>
              <a:t>Ask?</a:t>
            </a:r>
            <a:endParaRPr lang="en-GB" altLang="en-US" sz="3400"/>
          </a:p>
        </p:txBody>
      </p:sp>
      <p:grpSp>
        <p:nvGrpSpPr>
          <p:cNvPr id="18435" name="Group 8">
            <a:extLst>
              <a:ext uri="{FF2B5EF4-FFF2-40B4-BE49-F238E27FC236}">
                <a16:creationId xmlns:a16="http://schemas.microsoft.com/office/drawing/2014/main" id="{A0B34C9E-DF44-4274-99E2-A1BDB32BF3C3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73075"/>
            <a:ext cx="1111250" cy="563563"/>
            <a:chOff x="457196" y="468005"/>
            <a:chExt cx="1111545" cy="563841"/>
          </a:xfrm>
        </p:grpSpPr>
        <p:pic>
          <p:nvPicPr>
            <p:cNvPr id="18443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E0BF9CCA-E781-4C36-9A79-E8C7D2AF32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4" name="TextBox 7">
              <a:hlinkClick r:id="rId2" action="ppaction://hlinksldjump"/>
              <a:extLst>
                <a:ext uri="{FF2B5EF4-FFF2-40B4-BE49-F238E27FC236}">
                  <a16:creationId xmlns:a16="http://schemas.microsoft.com/office/drawing/2014/main" id="{DF95C0DB-9F06-4893-BA67-BBBFDDB802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CBE79F7-4544-48E0-A376-628B594E184F}"/>
              </a:ext>
            </a:extLst>
          </p:cNvPr>
          <p:cNvSpPr txBox="1">
            <a:spLocks/>
          </p:cNvSpPr>
          <p:nvPr/>
        </p:nvSpPr>
        <p:spPr bwMode="auto">
          <a:xfrm>
            <a:off x="755650" y="1762125"/>
            <a:ext cx="575945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chemeClr val="tx1"/>
                </a:solidFill>
              </a:rPr>
              <a:t>Rex Retriever might ask questions like these: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B740EA3-620D-47FF-8446-0444FD1B9889}"/>
              </a:ext>
            </a:extLst>
          </p:cNvPr>
          <p:cNvSpPr txBox="1">
            <a:spLocks/>
          </p:cNvSpPr>
          <p:nvPr/>
        </p:nvSpPr>
        <p:spPr bwMode="auto">
          <a:xfrm>
            <a:off x="755650" y="2239963"/>
            <a:ext cx="802798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What is the name of the main character?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C0FE8165-B022-42A4-96FF-A76F03379A19}"/>
              </a:ext>
            </a:extLst>
          </p:cNvPr>
          <p:cNvSpPr txBox="1">
            <a:spLocks/>
          </p:cNvSpPr>
          <p:nvPr/>
        </p:nvSpPr>
        <p:spPr bwMode="auto">
          <a:xfrm>
            <a:off x="755650" y="2863850"/>
            <a:ext cx="781208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Which part of the text tells you…?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471AAB43-DF9B-4836-89A8-E646B7BCE142}"/>
              </a:ext>
            </a:extLst>
          </p:cNvPr>
          <p:cNvSpPr txBox="1">
            <a:spLocks/>
          </p:cNvSpPr>
          <p:nvPr/>
        </p:nvSpPr>
        <p:spPr bwMode="auto">
          <a:xfrm>
            <a:off x="755650" y="3487738"/>
            <a:ext cx="781208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Where/when is this story set? How do you know?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5217F0E2-2E03-4996-871C-064209CD97F0}"/>
              </a:ext>
            </a:extLst>
          </p:cNvPr>
          <p:cNvSpPr txBox="1">
            <a:spLocks/>
          </p:cNvSpPr>
          <p:nvPr/>
        </p:nvSpPr>
        <p:spPr bwMode="auto">
          <a:xfrm>
            <a:off x="755650" y="4113213"/>
            <a:ext cx="781208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How does the main character behave/speak/look?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6CFC88C3-7C97-4A1C-A5A4-BE4F6F7BB48D}"/>
              </a:ext>
            </a:extLst>
          </p:cNvPr>
          <p:cNvSpPr txBox="1">
            <a:spLocks/>
          </p:cNvSpPr>
          <p:nvPr/>
        </p:nvSpPr>
        <p:spPr bwMode="auto">
          <a:xfrm>
            <a:off x="755650" y="4737100"/>
            <a:ext cx="781208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What do you think is happening in this part of the story?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D60DF385-072D-47C7-986E-6759EA96A7F5}"/>
              </a:ext>
            </a:extLst>
          </p:cNvPr>
          <p:cNvSpPr txBox="1">
            <a:spLocks/>
          </p:cNvSpPr>
          <p:nvPr/>
        </p:nvSpPr>
        <p:spPr>
          <a:xfrm>
            <a:off x="755650" y="5360988"/>
            <a:ext cx="6929438" cy="5334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/>
              <a:t>Who is telling this story? How do you know?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2" grpId="0"/>
      <p:bldP spid="23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261F3368-97A4-4B39-898A-C85533D45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73075"/>
            <a:ext cx="8220075" cy="995363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Let’s Explore 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Rex Retriever </a:t>
            </a:r>
            <a:r>
              <a:rPr lang="en-GB" altLang="en-US" sz="3600">
                <a:latin typeface="Twinkl" pitchFamily="2" charset="0"/>
              </a:rPr>
              <a:t>Questions Together</a:t>
            </a:r>
            <a:endParaRPr lang="en-GB" altLang="en-US" sz="34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6AC676-0F84-4C79-8B3F-B3336243A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963" y="1477963"/>
            <a:ext cx="81073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extract from Our Teachers Are Superheroes and answer the questions as a class. 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65CC160B-BBC1-4FF3-B98C-62FE5778FDFB}"/>
              </a:ext>
            </a:extLst>
          </p:cNvPr>
          <p:cNvSpPr txBox="1">
            <a:spLocks/>
          </p:cNvSpPr>
          <p:nvPr/>
        </p:nvSpPr>
        <p:spPr bwMode="auto">
          <a:xfrm>
            <a:off x="790575" y="5927725"/>
            <a:ext cx="77057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Read the rest of the Our Teachers Are Superheroes story </a:t>
            </a:r>
            <a:r>
              <a:rPr lang="en-GB" altLang="en-US" b="1">
                <a:hlinkClick r:id="rId2"/>
              </a:rPr>
              <a:t>here</a:t>
            </a:r>
            <a:r>
              <a:rPr lang="en-GB" altLang="en-US"/>
              <a:t>.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DF6F93FA-192A-4A65-BF03-21A91F548578}"/>
              </a:ext>
            </a:extLst>
          </p:cNvPr>
          <p:cNvSpPr txBox="1">
            <a:spLocks/>
          </p:cNvSpPr>
          <p:nvPr/>
        </p:nvSpPr>
        <p:spPr bwMode="auto">
          <a:xfrm>
            <a:off x="2620963" y="2105025"/>
            <a:ext cx="39020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Click on the image to read the text.</a:t>
            </a:r>
          </a:p>
        </p:txBody>
      </p:sp>
      <p:pic>
        <p:nvPicPr>
          <p:cNvPr id="19462" name="Picture 3">
            <a:hlinkClick r:id="rId3" action="ppaction://hlinksldjump"/>
            <a:extLst>
              <a:ext uri="{FF2B5EF4-FFF2-40B4-BE49-F238E27FC236}">
                <a16:creationId xmlns:a16="http://schemas.microsoft.com/office/drawing/2014/main" id="{E89B1688-A786-4296-8B0A-34CAAB57B4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5" y="2524125"/>
            <a:ext cx="2155825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954827DD-B92D-422C-ADA3-FDA6CDB7C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579438"/>
            <a:ext cx="8220075" cy="995362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Let’s Explore 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Rex Retriever </a:t>
            </a:r>
            <a:r>
              <a:rPr lang="en-GB" altLang="en-US" sz="3600">
                <a:latin typeface="Twinkl" pitchFamily="2" charset="0"/>
              </a:rPr>
              <a:t>Questions Together</a:t>
            </a:r>
            <a:endParaRPr lang="en-GB" altLang="en-US" sz="34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F40B4E1-71CC-4DF0-9133-F12D3B3F3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25" y="1674813"/>
            <a:ext cx="810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extract from Our Teachers Are Superheroes and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answer the questions as a class. </a:t>
            </a:r>
          </a:p>
        </p:txBody>
      </p:sp>
      <p:sp>
        <p:nvSpPr>
          <p:cNvPr id="20484" name="Content Placeholder 2">
            <a:extLst>
              <a:ext uri="{FF2B5EF4-FFF2-40B4-BE49-F238E27FC236}">
                <a16:creationId xmlns:a16="http://schemas.microsoft.com/office/drawing/2014/main" id="{AB2542A4-F368-4ECB-86FA-0C4E4B408C83}"/>
              </a:ext>
            </a:extLst>
          </p:cNvPr>
          <p:cNvSpPr txBox="1">
            <a:spLocks/>
          </p:cNvSpPr>
          <p:nvPr/>
        </p:nvSpPr>
        <p:spPr bwMode="auto">
          <a:xfrm>
            <a:off x="755650" y="2403475"/>
            <a:ext cx="7632700" cy="41751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altLang="en-US" sz="1500">
                <a:solidFill>
                  <a:schemeClr val="tx1"/>
                </a:solidFill>
              </a:rPr>
              <a:t>List the names of the </a:t>
            </a:r>
            <a:r>
              <a:rPr lang="en-GB" altLang="en-US" sz="1500" b="1">
                <a:solidFill>
                  <a:schemeClr val="tx1"/>
                </a:solidFill>
              </a:rPr>
              <a:t>two</a:t>
            </a:r>
            <a:r>
              <a:rPr lang="en-GB" altLang="en-US" sz="1500">
                <a:solidFill>
                  <a:schemeClr val="tx1"/>
                </a:solidFill>
              </a:rPr>
              <a:t> class teachers mentioned in this extract.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F427CE94-2B27-4ECD-B4A3-AA89D28E8210}"/>
              </a:ext>
            </a:extLst>
          </p:cNvPr>
          <p:cNvSpPr txBox="1">
            <a:spLocks/>
          </p:cNvSpPr>
          <p:nvPr/>
        </p:nvSpPr>
        <p:spPr>
          <a:xfrm>
            <a:off x="755650" y="3429000"/>
            <a:ext cx="7632700" cy="143986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sz="1500" dirty="0"/>
              <a:t>Decide whether the following statements are </a:t>
            </a:r>
            <a:r>
              <a:rPr lang="en-GB" sz="1500" b="1" dirty="0"/>
              <a:t>true</a:t>
            </a:r>
            <a:r>
              <a:rPr lang="en-GB" sz="1500" dirty="0"/>
              <a:t> or </a:t>
            </a:r>
            <a:r>
              <a:rPr lang="en-GB" sz="1500" b="1" dirty="0"/>
              <a:t>false</a:t>
            </a:r>
            <a:r>
              <a:rPr lang="en-GB" sz="1500" dirty="0"/>
              <a:t>:</a:t>
            </a:r>
            <a:endParaRPr lang="en-GB" sz="1400" dirty="0"/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1500" dirty="0"/>
              <a:t>Benji tapped Mr Jay on the shoulder.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1500" dirty="0"/>
              <a:t>Freya found Benji annoying.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1500" dirty="0"/>
              <a:t>Miss Higgins wore a gadget belt.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1500" dirty="0"/>
              <a:t>Benji and Freya were brother and sister.</a:t>
            </a:r>
          </a:p>
        </p:txBody>
      </p:sp>
      <p:sp>
        <p:nvSpPr>
          <p:cNvPr id="20486" name="Content Placeholder 2">
            <a:extLst>
              <a:ext uri="{FF2B5EF4-FFF2-40B4-BE49-F238E27FC236}">
                <a16:creationId xmlns:a16="http://schemas.microsoft.com/office/drawing/2014/main" id="{102313FF-7628-4826-8A7E-0EE815FEA233}"/>
              </a:ext>
            </a:extLst>
          </p:cNvPr>
          <p:cNvSpPr txBox="1">
            <a:spLocks/>
          </p:cNvSpPr>
          <p:nvPr/>
        </p:nvSpPr>
        <p:spPr bwMode="auto">
          <a:xfrm>
            <a:off x="755650" y="2922588"/>
            <a:ext cx="7632700" cy="417512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altLang="en-US" sz="1500">
                <a:solidFill>
                  <a:schemeClr val="tx1"/>
                </a:solidFill>
              </a:rPr>
              <a:t>What reason did Benji give for wanting to be invisible?</a:t>
            </a:r>
          </a:p>
        </p:txBody>
      </p:sp>
      <p:sp>
        <p:nvSpPr>
          <p:cNvPr id="20487" name="Content Placeholder 2">
            <a:extLst>
              <a:ext uri="{FF2B5EF4-FFF2-40B4-BE49-F238E27FC236}">
                <a16:creationId xmlns:a16="http://schemas.microsoft.com/office/drawing/2014/main" id="{6C6DD9C3-EBE5-46EE-9E0D-C5D07C2007B1}"/>
              </a:ext>
            </a:extLst>
          </p:cNvPr>
          <p:cNvSpPr txBox="1">
            <a:spLocks/>
          </p:cNvSpPr>
          <p:nvPr/>
        </p:nvSpPr>
        <p:spPr bwMode="auto">
          <a:xfrm>
            <a:off x="755650" y="4968875"/>
            <a:ext cx="7632700" cy="109855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altLang="en-US" sz="1500">
                <a:solidFill>
                  <a:schemeClr val="tx1"/>
                </a:solidFill>
              </a:rPr>
              <a:t>What colour are the boots mentioned on the first page? Tick </a:t>
            </a:r>
            <a:r>
              <a:rPr lang="en-GB" altLang="en-US" sz="1500" b="1">
                <a:solidFill>
                  <a:schemeClr val="tx1"/>
                </a:solidFill>
              </a:rPr>
              <a:t>one</a:t>
            </a:r>
            <a:r>
              <a:rPr lang="en-GB" altLang="en-US" sz="1500">
                <a:solidFill>
                  <a:schemeClr val="tx1"/>
                </a:solidFill>
              </a:rPr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500">
                <a:solidFill>
                  <a:schemeClr val="tx1"/>
                </a:solidFill>
              </a:rPr>
              <a:t>	navy blue			orange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500">
                <a:solidFill>
                  <a:schemeClr val="tx1"/>
                </a:solidFill>
              </a:rPr>
              <a:t>	yellow			teal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9BCB4FB-F456-4646-A27A-7D7DF147882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1507" name="Group 5">
            <a:extLst>
              <a:ext uri="{FF2B5EF4-FFF2-40B4-BE49-F238E27FC236}">
                <a16:creationId xmlns:a16="http://schemas.microsoft.com/office/drawing/2014/main" id="{E68B139A-B777-434B-9BE4-19AC50141EB1}"/>
              </a:ext>
            </a:extLst>
          </p:cNvPr>
          <p:cNvGrpSpPr>
            <a:grpSpLocks/>
          </p:cNvGrpSpPr>
          <p:nvPr/>
        </p:nvGrpSpPr>
        <p:grpSpPr bwMode="auto">
          <a:xfrm>
            <a:off x="103188" y="0"/>
            <a:ext cx="8937625" cy="6858000"/>
            <a:chOff x="103598" y="0"/>
            <a:chExt cx="8936804" cy="6858000"/>
          </a:xfrm>
        </p:grpSpPr>
        <p:pic>
          <p:nvPicPr>
            <p:cNvPr id="21511" name="Picture 2">
              <a:extLst>
                <a:ext uri="{FF2B5EF4-FFF2-40B4-BE49-F238E27FC236}">
                  <a16:creationId xmlns:a16="http://schemas.microsoft.com/office/drawing/2014/main" id="{B6352202-C3A1-4280-8098-36A55F7F82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98" y="0"/>
              <a:ext cx="4468402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2" name="Picture 3">
              <a:extLst>
                <a:ext uri="{FF2B5EF4-FFF2-40B4-BE49-F238E27FC236}">
                  <a16:creationId xmlns:a16="http://schemas.microsoft.com/office/drawing/2014/main" id="{56E52323-70F4-4062-BF26-9308A7C44F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0"/>
              <a:ext cx="4468402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736028C-3C44-412B-BACE-61B3DE8E1D80}"/>
                </a:ext>
              </a:extLst>
            </p:cNvPr>
            <p:cNvSpPr/>
            <p:nvPr/>
          </p:nvSpPr>
          <p:spPr>
            <a:xfrm>
              <a:off x="4857723" y="5734050"/>
              <a:ext cx="3981084" cy="5349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21508" name="Group 3">
            <a:extLst>
              <a:ext uri="{FF2B5EF4-FFF2-40B4-BE49-F238E27FC236}">
                <a16:creationId xmlns:a16="http://schemas.microsoft.com/office/drawing/2014/main" id="{025CA3FA-0FE6-4ADC-A283-115F0D16B578}"/>
              </a:ext>
            </a:extLst>
          </p:cNvPr>
          <p:cNvGrpSpPr>
            <a:grpSpLocks/>
          </p:cNvGrpSpPr>
          <p:nvPr/>
        </p:nvGrpSpPr>
        <p:grpSpPr bwMode="auto">
          <a:xfrm>
            <a:off x="7835900" y="6172200"/>
            <a:ext cx="1111250" cy="563563"/>
            <a:chOff x="457196" y="468005"/>
            <a:chExt cx="1111545" cy="563841"/>
          </a:xfrm>
        </p:grpSpPr>
        <p:pic>
          <p:nvPicPr>
            <p:cNvPr id="21509" name="Pictur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0F456FCB-B48B-4DD5-94E2-F23003B490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7196" y="468005"/>
              <a:ext cx="540183" cy="563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10" name="TextBox 5">
              <a:hlinkClick r:id="rId4" action="ppaction://hlinksldjump"/>
              <a:extLst>
                <a:ext uri="{FF2B5EF4-FFF2-40B4-BE49-F238E27FC236}">
                  <a16:creationId xmlns:a16="http://schemas.microsoft.com/office/drawing/2014/main" id="{2C95CBA5-9FFA-4B09-8862-EEDA7EAB6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096" y="565259"/>
              <a:ext cx="7046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rgbClr val="0070C0"/>
                  </a:solidFill>
                </a:rPr>
                <a:t>Back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454FC78C-E7DD-4828-A832-4C8DB2C78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730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Summing Up </a:t>
            </a:r>
            <a:r>
              <a:rPr lang="en-GB" altLang="en-US" sz="3600">
                <a:solidFill>
                  <a:srgbClr val="0070C0"/>
                </a:solidFill>
                <a:latin typeface="Twinkl" pitchFamily="2" charset="0"/>
              </a:rPr>
              <a:t>Rex Retriever </a:t>
            </a:r>
            <a:endParaRPr lang="en-GB" altLang="en-US" sz="3400">
              <a:solidFill>
                <a:srgbClr val="0070C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765DF58-29ED-41A3-9542-3E43C995EDFB}"/>
              </a:ext>
            </a:extLst>
          </p:cNvPr>
          <p:cNvSpPr txBox="1">
            <a:spLocks/>
          </p:cNvSpPr>
          <p:nvPr/>
        </p:nvSpPr>
        <p:spPr bwMode="auto">
          <a:xfrm>
            <a:off x="869950" y="1443038"/>
            <a:ext cx="74041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>
                <a:solidFill>
                  <a:schemeClr val="tx1"/>
                </a:solidFill>
              </a:rPr>
              <a:t>Prove your understanding of what Rex Retriever does by answering the following questions: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B60A7F-2108-4316-B0AB-7155BF485665}"/>
              </a:ext>
            </a:extLst>
          </p:cNvPr>
          <p:cNvSpPr txBox="1">
            <a:spLocks/>
          </p:cNvSpPr>
          <p:nvPr/>
        </p:nvSpPr>
        <p:spPr bwMode="auto">
          <a:xfrm>
            <a:off x="461963" y="2436813"/>
            <a:ext cx="8191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chemeClr val="tx1"/>
                </a:solidFill>
              </a:rPr>
              <a:t>What does Rex Retriever help you to do?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7BC8DA2-4B4A-4268-857D-B82CB72D4A3E}"/>
              </a:ext>
            </a:extLst>
          </p:cNvPr>
          <p:cNvSpPr txBox="1">
            <a:spLocks/>
          </p:cNvSpPr>
          <p:nvPr/>
        </p:nvSpPr>
        <p:spPr bwMode="auto">
          <a:xfrm>
            <a:off x="476250" y="3062288"/>
            <a:ext cx="8191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chemeClr val="tx1"/>
                </a:solidFill>
              </a:rPr>
              <a:t>What sort of question might Rex Retriever ask?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DD88B26-F6A8-418B-9955-4C06916D6945}"/>
              </a:ext>
            </a:extLst>
          </p:cNvPr>
          <p:cNvSpPr txBox="1">
            <a:spLocks/>
          </p:cNvSpPr>
          <p:nvPr/>
        </p:nvSpPr>
        <p:spPr bwMode="auto">
          <a:xfrm>
            <a:off x="490538" y="3689350"/>
            <a:ext cx="8191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chemeClr val="tx1"/>
                </a:solidFill>
              </a:rPr>
              <a:t>How can you make sure you get full marks on </a:t>
            </a:r>
            <a:br>
              <a:rPr lang="en-GB" altLang="en-US" sz="2000">
                <a:solidFill>
                  <a:schemeClr val="tx1"/>
                </a:solidFill>
              </a:rPr>
            </a:br>
            <a:r>
              <a:rPr lang="en-GB" altLang="en-US" sz="2000">
                <a:solidFill>
                  <a:schemeClr val="tx1"/>
                </a:solidFill>
              </a:rPr>
              <a:t>Rex Retriever questions?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FE939A2-AA97-45FB-86D4-06C8653DF53A}"/>
              </a:ext>
            </a:extLst>
          </p:cNvPr>
          <p:cNvSpPr/>
          <p:nvPr/>
        </p:nvSpPr>
        <p:spPr>
          <a:xfrm>
            <a:off x="720725" y="4314825"/>
            <a:ext cx="1833563" cy="18208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36" name="Picture 4">
            <a:extLst>
              <a:ext uri="{FF2B5EF4-FFF2-40B4-BE49-F238E27FC236}">
                <a16:creationId xmlns:a16="http://schemas.microsoft.com/office/drawing/2014/main" id="{76DBFA77-B687-4703-AF4A-64F5E6BFC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687763"/>
            <a:ext cx="3209925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702</TotalTime>
  <Words>698</Words>
  <Application>Microsoft Office PowerPoint</Application>
  <PresentationFormat>On-screen Show (4:3)</PresentationFormat>
  <Paragraphs>78</Paragraphs>
  <Slides>16</Slides>
  <Notes>0</Notes>
  <HiddenSlides>8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Twinkl SemiBold</vt:lpstr>
      <vt:lpstr>Twinkl</vt:lpstr>
      <vt:lpstr>Sassoon Infant Rg</vt:lpstr>
      <vt:lpstr>Arial</vt:lpstr>
      <vt:lpstr>Calibri</vt:lpstr>
      <vt:lpstr>Office Theme</vt:lpstr>
      <vt:lpstr>PowerPoint Presentation</vt:lpstr>
      <vt:lpstr>What Does Rex Retriever Do?</vt:lpstr>
      <vt:lpstr>When Have We Seen Rex Retriever?</vt:lpstr>
      <vt:lpstr>The ‘Tick It’ Question</vt:lpstr>
      <vt:lpstr>The ‘Circle It’ Questions</vt:lpstr>
      <vt:lpstr>The ‘Match It’ Question</vt:lpstr>
      <vt:lpstr>The ‘Multiple Answer’ Question</vt:lpstr>
      <vt:lpstr>The ‘5W and 1H’ Question</vt:lpstr>
      <vt:lpstr>The ‘True or False?’ Question</vt:lpstr>
      <vt:lpstr>The ‘Complete the Table’ Question</vt:lpstr>
      <vt:lpstr>What Might Rex Retriever Ask?</vt:lpstr>
      <vt:lpstr>Let’s Explore Rex Retriever Questions Together</vt:lpstr>
      <vt:lpstr>Let’s Explore Rex Retriever Questions Together</vt:lpstr>
      <vt:lpstr>PowerPoint Presentation</vt:lpstr>
      <vt:lpstr>Summing Up Rex Retriever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Ashton Leung2</cp:lastModifiedBy>
  <cp:revision>69</cp:revision>
  <dcterms:created xsi:type="dcterms:W3CDTF">2018-04-02T16:07:52Z</dcterms:created>
  <dcterms:modified xsi:type="dcterms:W3CDTF">2019-02-13T10:30:02Z</dcterms:modified>
</cp:coreProperties>
</file>