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5" r:id="rId3"/>
    <p:sldId id="257" r:id="rId4"/>
    <p:sldId id="259" r:id="rId5"/>
    <p:sldId id="305" r:id="rId6"/>
    <p:sldId id="306" r:id="rId7"/>
    <p:sldId id="260" r:id="rId8"/>
    <p:sldId id="261" r:id="rId9"/>
    <p:sldId id="262" r:id="rId10"/>
    <p:sldId id="263" r:id="rId11"/>
    <p:sldId id="264" r:id="rId12"/>
    <p:sldId id="277" r:id="rId13"/>
    <p:sldId id="265" r:id="rId14"/>
    <p:sldId id="266" r:id="rId15"/>
    <p:sldId id="267" r:id="rId16"/>
    <p:sldId id="268" r:id="rId17"/>
    <p:sldId id="269" r:id="rId18"/>
    <p:sldId id="270" r:id="rId19"/>
    <p:sldId id="271" r:id="rId20"/>
    <p:sldId id="272" r:id="rId21"/>
    <p:sldId id="273" r:id="rId22"/>
    <p:sldId id="274" r:id="rId23"/>
    <p:sldId id="276" r:id="rId24"/>
    <p:sldId id="278" r:id="rId25"/>
    <p:sldId id="279" r:id="rId26"/>
    <p:sldId id="280" r:id="rId27"/>
    <p:sldId id="282" r:id="rId28"/>
    <p:sldId id="281"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58" r:id="rId43"/>
    <p:sldId id="296" r:id="rId44"/>
    <p:sldId id="297" r:id="rId45"/>
    <p:sldId id="308" r:id="rId46"/>
    <p:sldId id="310" r:id="rId47"/>
    <p:sldId id="309" r:id="rId48"/>
    <p:sldId id="299" r:id="rId49"/>
    <p:sldId id="301" r:id="rId50"/>
    <p:sldId id="302" r:id="rId51"/>
    <p:sldId id="303" r:id="rId52"/>
    <p:sldId id="300" r:id="rId53"/>
    <p:sldId id="311" r:id="rId54"/>
    <p:sldId id="314" r:id="rId55"/>
    <p:sldId id="312" r:id="rId56"/>
    <p:sldId id="304" r:id="rId57"/>
    <p:sldId id="313"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00"/>
    <a:srgbClr val="99FF99"/>
    <a:srgbClr val="FFFF99"/>
    <a:srgbClr val="FFCCCC"/>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158"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F29AC2C-5459-4D49-B618-58CF5A91C898}" type="datetimeFigureOut">
              <a:rPr lang="en-GB" smtClean="0"/>
              <a:t>07/01/2016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39566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29AC2C-5459-4D49-B618-58CF5A91C898}" type="datetimeFigureOut">
              <a:rPr lang="en-GB" smtClean="0"/>
              <a:t>07/01/2016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543212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29AC2C-5459-4D49-B618-58CF5A91C898}" type="datetimeFigureOut">
              <a:rPr lang="en-GB" smtClean="0"/>
              <a:t>07/01/2016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4282634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F29AC2C-5459-4D49-B618-58CF5A91C898}" type="datetimeFigureOut">
              <a:rPr lang="en-GB" smtClean="0"/>
              <a:t>07/01/2016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889376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F29AC2C-5459-4D49-B618-58CF5A91C898}" type="datetimeFigureOut">
              <a:rPr lang="en-GB" smtClean="0"/>
              <a:t>07/01/2016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3880274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F29AC2C-5459-4D49-B618-58CF5A91C898}" type="datetimeFigureOut">
              <a:rPr lang="en-GB" smtClean="0"/>
              <a:t>07/01/2016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1425200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29AC2C-5459-4D49-B618-58CF5A91C898}" type="datetimeFigureOut">
              <a:rPr lang="en-GB" smtClean="0"/>
              <a:t>07/01/2016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2919065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29AC2C-5459-4D49-B618-58CF5A91C898}" type="datetimeFigureOut">
              <a:rPr lang="en-GB" smtClean="0"/>
              <a:t>07/01/2016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878188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29AC2C-5459-4D49-B618-58CF5A91C898}" type="datetimeFigureOut">
              <a:rPr lang="en-GB" smtClean="0"/>
              <a:t>07/01/2016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3047483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29AC2C-5459-4D49-B618-58CF5A91C898}" type="datetimeFigureOut">
              <a:rPr lang="en-GB" smtClean="0"/>
              <a:t>07/01/2016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429966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29AC2C-5459-4D49-B618-58CF5A91C898}" type="datetimeFigureOut">
              <a:rPr lang="en-GB" smtClean="0"/>
              <a:t>07/01/2016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4CDC-0236-4D67-8057-880A0ECBE56E}" type="slidenum">
              <a:rPr lang="en-GB" smtClean="0"/>
              <a:t>‹#›</a:t>
            </a:fld>
            <a:endParaRPr lang="en-GB"/>
          </a:p>
        </p:txBody>
      </p:sp>
    </p:spTree>
    <p:extLst>
      <p:ext uri="{BB962C8B-B14F-4D97-AF65-F5344CB8AC3E}">
        <p14:creationId xmlns:p14="http://schemas.microsoft.com/office/powerpoint/2010/main" val="2920586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29AC2C-5459-4D49-B618-58CF5A91C898}" type="datetimeFigureOut">
              <a:rPr lang="en-GB" smtClean="0"/>
              <a:t>07/01/2016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E4CDC-0236-4D67-8057-880A0ECBE56E}" type="slidenum">
              <a:rPr lang="en-GB" smtClean="0"/>
              <a:t>‹#›</a:t>
            </a:fld>
            <a:endParaRPr lang="en-GB"/>
          </a:p>
        </p:txBody>
      </p:sp>
    </p:spTree>
    <p:extLst>
      <p:ext uri="{BB962C8B-B14F-4D97-AF65-F5344CB8AC3E}">
        <p14:creationId xmlns:p14="http://schemas.microsoft.com/office/powerpoint/2010/main" val="17046705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theschoolrun.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v.uk/government/collections/national-curriculum" TargetMode="External"/><Relationship Id="rId2" Type="http://schemas.openxmlformats.org/officeDocument/2006/relationships/hyperlink" Target="http://earlyexcellence.com/eexba/"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764704"/>
            <a:ext cx="8527976" cy="1470025"/>
          </a:xfrm>
        </p:spPr>
        <p:txBody>
          <a:bodyPr>
            <a:normAutofit fontScale="90000"/>
          </a:bodyPr>
          <a:lstStyle/>
          <a:p>
            <a:r>
              <a:rPr lang="en-GB" dirty="0" smtClean="0"/>
              <a:t>The New Curriculum and Assessment </a:t>
            </a:r>
            <a:br>
              <a:rPr lang="en-GB" dirty="0" smtClean="0"/>
            </a:br>
            <a:r>
              <a:rPr lang="en-GB" dirty="0" smtClean="0"/>
              <a:t>at </a:t>
            </a:r>
            <a:br>
              <a:rPr lang="en-GB" dirty="0" smtClean="0"/>
            </a:br>
            <a:r>
              <a:rPr lang="en-GB" dirty="0" smtClean="0"/>
              <a:t>St Mary’s Bentworth CE Primary School</a:t>
            </a:r>
            <a:endParaRPr lang="en-GB" dirty="0"/>
          </a:p>
        </p:txBody>
      </p:sp>
      <p:pic>
        <p:nvPicPr>
          <p:cNvPr id="4" name="Picture 3"/>
          <p:cNvPicPr>
            <a:picLocks noChangeAspect="1"/>
          </p:cNvPicPr>
          <p:nvPr/>
        </p:nvPicPr>
        <p:blipFill>
          <a:blip r:embed="rId2"/>
          <a:stretch>
            <a:fillRect/>
          </a:stretch>
        </p:blipFill>
        <p:spPr>
          <a:xfrm>
            <a:off x="1187624" y="2564904"/>
            <a:ext cx="7134572" cy="2508701"/>
          </a:xfrm>
          <a:prstGeom prst="rect">
            <a:avLst/>
          </a:prstGeom>
        </p:spPr>
      </p:pic>
      <p:pic>
        <p:nvPicPr>
          <p:cNvPr id="6" name="Picture 5"/>
          <p:cNvPicPr>
            <a:picLocks noChangeAspect="1"/>
          </p:cNvPicPr>
          <p:nvPr/>
        </p:nvPicPr>
        <p:blipFill>
          <a:blip r:embed="rId3"/>
          <a:stretch>
            <a:fillRect/>
          </a:stretch>
        </p:blipFill>
        <p:spPr>
          <a:xfrm>
            <a:off x="2699792" y="5403780"/>
            <a:ext cx="4305300" cy="990600"/>
          </a:xfrm>
          <a:prstGeom prst="rect">
            <a:avLst/>
          </a:prstGeom>
        </p:spPr>
      </p:pic>
    </p:spTree>
    <p:extLst>
      <p:ext uri="{BB962C8B-B14F-4D97-AF65-F5344CB8AC3E}">
        <p14:creationId xmlns:p14="http://schemas.microsoft.com/office/powerpoint/2010/main" val="25950221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Today’s </a:t>
            </a:r>
            <a:r>
              <a:rPr lang="en-GB" dirty="0" smtClean="0"/>
              <a:t>information </a:t>
            </a:r>
            <a:r>
              <a:rPr lang="en-GB" dirty="0" smtClean="0"/>
              <a:t>session</a:t>
            </a:r>
            <a:r>
              <a:rPr lang="en-GB" dirty="0" smtClean="0"/>
              <a:t>:</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Changes to the curriculum</a:t>
            </a:r>
          </a:p>
          <a:p>
            <a:r>
              <a:rPr lang="en-GB" dirty="0" smtClean="0"/>
              <a:t>Raised expectations</a:t>
            </a:r>
          </a:p>
          <a:p>
            <a:r>
              <a:rPr lang="en-GB" dirty="0" smtClean="0"/>
              <a:t>Key objectives</a:t>
            </a:r>
          </a:p>
          <a:p>
            <a:r>
              <a:rPr lang="en-GB" dirty="0" smtClean="0"/>
              <a:t>Test paper examples – don’t worry you don’t need to answer them all! (34 slides!)</a:t>
            </a:r>
          </a:p>
          <a:p>
            <a:r>
              <a:rPr lang="en-GB" dirty="0" smtClean="0"/>
              <a:t>Statements from the key objectives</a:t>
            </a:r>
          </a:p>
          <a:p>
            <a:r>
              <a:rPr lang="en-GB" dirty="0" smtClean="0"/>
              <a:t>Tracking progress </a:t>
            </a:r>
          </a:p>
          <a:p>
            <a:r>
              <a:rPr lang="en-GB" dirty="0" smtClean="0"/>
              <a:t>What to expect from </a:t>
            </a:r>
            <a:r>
              <a:rPr lang="en-GB" dirty="0" smtClean="0"/>
              <a:t>Annual Reports and parents </a:t>
            </a:r>
            <a:r>
              <a:rPr lang="en-GB" dirty="0" smtClean="0"/>
              <a:t>evening</a:t>
            </a:r>
          </a:p>
          <a:p>
            <a:r>
              <a:rPr lang="en-GB" dirty="0" smtClean="0"/>
              <a:t>The bigger picture!</a:t>
            </a:r>
          </a:p>
          <a:p>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764678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Changes to the New Curriculum </a:t>
            </a:r>
            <a:endParaRPr lang="en-GB" dirty="0"/>
          </a:p>
        </p:txBody>
      </p:sp>
      <p:sp>
        <p:nvSpPr>
          <p:cNvPr id="4" name="Content Placeholder 3"/>
          <p:cNvSpPr>
            <a:spLocks noGrp="1"/>
          </p:cNvSpPr>
          <p:nvPr>
            <p:ph idx="1"/>
          </p:nvPr>
        </p:nvSpPr>
        <p:spPr>
          <a:xfrm>
            <a:off x="107504" y="1196752"/>
            <a:ext cx="8928992" cy="4929411"/>
          </a:xfrm>
        </p:spPr>
        <p:txBody>
          <a:bodyPr>
            <a:normAutofit fontScale="25000" lnSpcReduction="20000"/>
          </a:bodyPr>
          <a:lstStyle/>
          <a:p>
            <a:pPr marL="0" indent="0">
              <a:buNone/>
            </a:pPr>
            <a:r>
              <a:rPr lang="en-GB" sz="14400" b="1" dirty="0" smtClean="0"/>
              <a:t>Higher Expectations!!!!</a:t>
            </a:r>
            <a:endParaRPr lang="en-GB" sz="14400" dirty="0" smtClean="0"/>
          </a:p>
          <a:p>
            <a:pPr marL="0" indent="0">
              <a:buNone/>
            </a:pPr>
            <a:r>
              <a:rPr lang="en-GB" sz="9600" dirty="0" smtClean="0"/>
              <a:t>•Stronger emphasis on vocabulary development, grammar, punctuation and spelling </a:t>
            </a:r>
          </a:p>
          <a:p>
            <a:pPr marL="0" indent="0">
              <a:buNone/>
            </a:pPr>
            <a:r>
              <a:rPr lang="en-GB" sz="9600" dirty="0" smtClean="0"/>
              <a:t>•Spoken English has a greater emphasis, with children to be taught debating  and presenting skills</a:t>
            </a:r>
          </a:p>
          <a:p>
            <a:pPr marL="0" indent="0">
              <a:buNone/>
            </a:pPr>
            <a:r>
              <a:rPr lang="en-GB" sz="9600" dirty="0" smtClean="0"/>
              <a:t>•Five-year-olds will be expected to learn to count up to 100 (compared to 20 under the current curriculum) and learn number bonds to 20 (currently up to 10)</a:t>
            </a:r>
          </a:p>
          <a:p>
            <a:pPr marL="0" indent="0">
              <a:buNone/>
            </a:pPr>
            <a:r>
              <a:rPr lang="en-GB" sz="9600" dirty="0" smtClean="0"/>
              <a:t>•Simple fractions (1/4 and 1/2) will be taught from KS1, and by the end of primary school, children should be able to convert decimal fractions to simple fractions (e.g. 0.375 = 3/8)</a:t>
            </a:r>
          </a:p>
          <a:p>
            <a:pPr marL="0" indent="0">
              <a:buNone/>
            </a:pPr>
            <a:r>
              <a:rPr lang="en-GB" sz="9600" dirty="0" smtClean="0"/>
              <a:t>•By the age of nine, children will be expected to know times tables up to 12x12 (currently 10x10 by the end of primary school)</a:t>
            </a:r>
          </a:p>
          <a:p>
            <a:pPr marL="0" indent="0">
              <a:buNone/>
            </a:pPr>
            <a:r>
              <a:rPr lang="en-GB" sz="9600" dirty="0" smtClean="0"/>
              <a:t>•Calculators will not be used at all in primary schools, to encourage mental arithmetic</a:t>
            </a:r>
          </a:p>
          <a:p>
            <a:pPr marL="0" indent="0">
              <a:buNone/>
            </a:pPr>
            <a:r>
              <a:rPr lang="en-GB" sz="9600" b="1" dirty="0" smtClean="0">
                <a:solidFill>
                  <a:srgbClr val="7030A0"/>
                </a:solidFill>
              </a:rPr>
              <a:t>TheSchoolRun.com </a:t>
            </a:r>
            <a:r>
              <a:rPr lang="en-GB" sz="9600" b="1" dirty="0">
                <a:solidFill>
                  <a:srgbClr val="7030A0"/>
                </a:solidFill>
              </a:rPr>
              <a:t> </a:t>
            </a:r>
            <a:r>
              <a:rPr lang="en-GB" sz="9600" b="1" dirty="0" smtClean="0">
                <a:solidFill>
                  <a:srgbClr val="7030A0"/>
                </a:solidFill>
                <a:hlinkClick r:id="rId2"/>
              </a:rPr>
              <a:t>www.theschoolrun.com/</a:t>
            </a:r>
            <a:endParaRPr lang="en-GB" sz="9600" b="1" dirty="0" smtClean="0">
              <a:solidFill>
                <a:srgbClr val="7030A0"/>
              </a:solidFill>
            </a:endParaRPr>
          </a:p>
          <a:p>
            <a:pPr marL="0" indent="0">
              <a:buNone/>
            </a:pPr>
            <a:endParaRPr lang="en-GB" sz="9600" b="1" dirty="0" smtClean="0">
              <a:solidFill>
                <a:srgbClr val="7030A0"/>
              </a:solidFill>
            </a:endParaRPr>
          </a:p>
          <a:p>
            <a:pPr marL="0" indent="0">
              <a:buNone/>
            </a:pPr>
            <a:endParaRPr lang="en-GB" sz="9600" b="1" dirty="0" smtClean="0">
              <a:solidFill>
                <a:srgbClr val="7030A0"/>
              </a:solidFill>
            </a:endParaRPr>
          </a:p>
          <a:p>
            <a:pPr marL="0" indent="0">
              <a:buNone/>
            </a:pPr>
            <a:r>
              <a:rPr lang="en-GB" sz="8000" dirty="0" smtClean="0"/>
              <a:t> </a:t>
            </a:r>
          </a:p>
          <a:p>
            <a:pPr marL="0" indent="0">
              <a:buNone/>
            </a:pPr>
            <a:endParaRPr lang="en-GB" sz="8000" dirty="0" smtClean="0"/>
          </a:p>
        </p:txBody>
      </p:sp>
    </p:spTree>
    <p:extLst>
      <p:ext uri="{BB962C8B-B14F-4D97-AF65-F5344CB8AC3E}">
        <p14:creationId xmlns:p14="http://schemas.microsoft.com/office/powerpoint/2010/main" val="13303304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Changes to the New Curriculum </a:t>
            </a:r>
            <a:endParaRPr lang="en-GB" dirty="0"/>
          </a:p>
        </p:txBody>
      </p:sp>
      <p:sp>
        <p:nvSpPr>
          <p:cNvPr id="3" name="Content Placeholder 2"/>
          <p:cNvSpPr>
            <a:spLocks noGrp="1"/>
          </p:cNvSpPr>
          <p:nvPr>
            <p:ph idx="1"/>
          </p:nvPr>
        </p:nvSpPr>
        <p:spPr>
          <a:xfrm>
            <a:off x="0" y="1600200"/>
            <a:ext cx="9036496" cy="4525963"/>
          </a:xfrm>
        </p:spPr>
        <p:txBody>
          <a:bodyPr>
            <a:normAutofit fontScale="85000" lnSpcReduction="10000"/>
          </a:bodyPr>
          <a:lstStyle/>
          <a:p>
            <a:pPr>
              <a:buFont typeface="Wingdings" pitchFamily="2" charset="2"/>
              <a:buChar char="Ø"/>
            </a:pPr>
            <a:r>
              <a:rPr lang="en-GB" dirty="0" smtClean="0"/>
              <a:t>Key objectives and key performance indicators</a:t>
            </a:r>
          </a:p>
          <a:p>
            <a:pPr>
              <a:buFont typeface="Wingdings" pitchFamily="2" charset="2"/>
              <a:buChar char="Ø"/>
            </a:pPr>
            <a:endParaRPr lang="en-GB" dirty="0"/>
          </a:p>
          <a:p>
            <a:pPr marL="0" indent="0">
              <a:buNone/>
            </a:pPr>
            <a:r>
              <a:rPr lang="en-GB" dirty="0" smtClean="0">
                <a:solidFill>
                  <a:srgbClr val="0000FF"/>
                </a:solidFill>
              </a:rPr>
              <a:t>Found on the school website – </a:t>
            </a:r>
            <a:r>
              <a:rPr lang="en-GB" dirty="0" smtClean="0">
                <a:solidFill>
                  <a:srgbClr val="0000FF"/>
                </a:solidFill>
              </a:rPr>
              <a:t>Parents</a:t>
            </a:r>
            <a:r>
              <a:rPr lang="en-GB" dirty="0">
                <a:solidFill>
                  <a:srgbClr val="0000FF"/>
                </a:solidFill>
              </a:rPr>
              <a:t> </a:t>
            </a:r>
            <a:r>
              <a:rPr lang="en-GB" dirty="0" smtClean="0">
                <a:solidFill>
                  <a:srgbClr val="0000FF"/>
                </a:solidFill>
              </a:rPr>
              <a:t>– Useful information</a:t>
            </a:r>
          </a:p>
          <a:p>
            <a:pPr marL="0" indent="0">
              <a:buNone/>
            </a:pPr>
            <a:endParaRPr lang="en-GB" dirty="0"/>
          </a:p>
          <a:p>
            <a:pPr>
              <a:buFont typeface="Wingdings" pitchFamily="2" charset="2"/>
              <a:buChar char="Ø"/>
            </a:pPr>
            <a:r>
              <a:rPr lang="en-GB" dirty="0" smtClean="0"/>
              <a:t>New Tests  - including Year R baseline (47 yes/no questions)</a:t>
            </a:r>
          </a:p>
          <a:p>
            <a:pPr marL="0" indent="0">
              <a:buNone/>
            </a:pPr>
            <a:r>
              <a:rPr lang="en-GB" dirty="0">
                <a:hlinkClick r:id="rId2"/>
              </a:rPr>
              <a:t>http://earlyexcellence.com/eexba</a:t>
            </a:r>
            <a:r>
              <a:rPr lang="en-GB" dirty="0" smtClean="0">
                <a:hlinkClick r:id="rId2"/>
              </a:rPr>
              <a:t>/</a:t>
            </a:r>
            <a:endParaRPr lang="en-GB" dirty="0" smtClean="0"/>
          </a:p>
          <a:p>
            <a:pPr marL="0" indent="0">
              <a:buNone/>
            </a:pPr>
            <a:endParaRPr lang="en-GB" dirty="0" smtClean="0"/>
          </a:p>
          <a:p>
            <a:pPr marL="0" indent="0">
              <a:buNone/>
            </a:pPr>
            <a:r>
              <a:rPr lang="en-GB" dirty="0" smtClean="0"/>
              <a:t>GOV.UK website </a:t>
            </a:r>
          </a:p>
          <a:p>
            <a:pPr marL="0" indent="0">
              <a:buNone/>
            </a:pPr>
            <a:r>
              <a:rPr lang="en-GB" dirty="0" smtClean="0">
                <a:hlinkClick r:id="rId3"/>
              </a:rPr>
              <a:t>www.gov.uk/government/collections/national-curriculum</a:t>
            </a:r>
            <a:endParaRPr lang="en-GB" dirty="0" smtClean="0"/>
          </a:p>
          <a:p>
            <a:pPr marL="0" indent="0">
              <a:buNone/>
            </a:pP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67668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146" y="0"/>
            <a:ext cx="8568952" cy="6735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rot="20860882">
            <a:off x="243242" y="392968"/>
            <a:ext cx="2664296" cy="6840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Maths example</a:t>
            </a:r>
            <a:endParaRPr lang="en-GB" sz="2800" dirty="0">
              <a:solidFill>
                <a:schemeClr val="tx1"/>
              </a:solidFill>
            </a:endParaRPr>
          </a:p>
        </p:txBody>
      </p:sp>
    </p:spTree>
    <p:extLst>
      <p:ext uri="{BB962C8B-B14F-4D97-AF65-F5344CB8AC3E}">
        <p14:creationId xmlns:p14="http://schemas.microsoft.com/office/powerpoint/2010/main" val="31632543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3112"/>
            <a:ext cx="7128791" cy="6934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rot="20860882">
            <a:off x="243242" y="392967"/>
            <a:ext cx="2664296" cy="6840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Maths example</a:t>
            </a:r>
            <a:endParaRPr lang="en-GB" sz="2800" dirty="0">
              <a:solidFill>
                <a:schemeClr val="tx1"/>
              </a:solidFill>
            </a:endParaRPr>
          </a:p>
        </p:txBody>
      </p:sp>
    </p:spTree>
    <p:extLst>
      <p:ext uri="{BB962C8B-B14F-4D97-AF65-F5344CB8AC3E}">
        <p14:creationId xmlns:p14="http://schemas.microsoft.com/office/powerpoint/2010/main" val="10299425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9332"/>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044532" y="3657600"/>
            <a:ext cx="2198935" cy="369332"/>
          </a:xfrm>
          <a:prstGeom prst="rect">
            <a:avLst/>
          </a:prstGeom>
        </p:spPr>
        <p:txBody>
          <a:bodyPr wrap="none">
            <a:spAutoFit/>
          </a:bodyPr>
          <a:lstStyle/>
          <a:p>
            <a:r>
              <a:rPr lang="en-GB" dirty="0" smtClean="0"/>
              <a:t>Key Stage 1 Grammar</a:t>
            </a:r>
            <a:endParaRPr lang="en-GB" dirty="0"/>
          </a:p>
        </p:txBody>
      </p:sp>
      <p:sp>
        <p:nvSpPr>
          <p:cNvPr id="7" name="Rectangle 6"/>
          <p:cNvSpPr/>
          <p:nvPr/>
        </p:nvSpPr>
        <p:spPr>
          <a:xfrm>
            <a:off x="17636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GRAMMAR</a:t>
            </a:r>
            <a:endParaRPr lang="en-GB" sz="4800" dirty="0">
              <a:solidFill>
                <a:schemeClr val="tx1"/>
              </a:solidFill>
            </a:endParaRPr>
          </a:p>
        </p:txBody>
      </p:sp>
    </p:spTree>
    <p:extLst>
      <p:ext uri="{BB962C8B-B14F-4D97-AF65-F5344CB8AC3E}">
        <p14:creationId xmlns:p14="http://schemas.microsoft.com/office/powerpoint/2010/main" val="1048179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0648" y="3428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331640"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GRAMMAR</a:t>
            </a:r>
            <a:endParaRPr lang="en-GB" sz="4800" dirty="0">
              <a:solidFill>
                <a:schemeClr val="tx1"/>
              </a:solidFill>
            </a:endParaRPr>
          </a:p>
        </p:txBody>
      </p:sp>
    </p:spTree>
    <p:extLst>
      <p:ext uri="{BB962C8B-B14F-4D97-AF65-F5344CB8AC3E}">
        <p14:creationId xmlns:p14="http://schemas.microsoft.com/office/powerpoint/2010/main" val="7718689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576" y="260648"/>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691680"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GRAMMAR</a:t>
            </a:r>
            <a:endParaRPr lang="en-GB" sz="4800" dirty="0">
              <a:solidFill>
                <a:schemeClr val="tx1"/>
              </a:solidFill>
            </a:endParaRPr>
          </a:p>
        </p:txBody>
      </p:sp>
    </p:spTree>
    <p:extLst>
      <p:ext uri="{BB962C8B-B14F-4D97-AF65-F5344CB8AC3E}">
        <p14:creationId xmlns:p14="http://schemas.microsoft.com/office/powerpoint/2010/main" val="2498644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8640" y="-9108"/>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475656" y="-32146"/>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GRAMMAR</a:t>
            </a:r>
            <a:endParaRPr lang="en-GB" sz="4800" dirty="0">
              <a:solidFill>
                <a:schemeClr val="tx1"/>
              </a:solidFill>
            </a:endParaRPr>
          </a:p>
        </p:txBody>
      </p:sp>
    </p:spTree>
    <p:extLst>
      <p:ext uri="{BB962C8B-B14F-4D97-AF65-F5344CB8AC3E}">
        <p14:creationId xmlns:p14="http://schemas.microsoft.com/office/powerpoint/2010/main" val="39036019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608" y="476672"/>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475656" y="22083"/>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GRAMMAR</a:t>
            </a:r>
            <a:endParaRPr lang="en-GB" sz="4800" dirty="0">
              <a:solidFill>
                <a:schemeClr val="tx1"/>
              </a:solidFill>
            </a:endParaRPr>
          </a:p>
        </p:txBody>
      </p:sp>
    </p:spTree>
    <p:extLst>
      <p:ext uri="{BB962C8B-B14F-4D97-AF65-F5344CB8AC3E}">
        <p14:creationId xmlns:p14="http://schemas.microsoft.com/office/powerpoint/2010/main" val="42078113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983" y="-315416"/>
            <a:ext cx="13576133" cy="7632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475656" y="22083"/>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SPELLING</a:t>
            </a:r>
            <a:endParaRPr lang="en-GB" sz="4800" dirty="0">
              <a:solidFill>
                <a:schemeClr val="tx1"/>
              </a:solidFill>
            </a:endParaRPr>
          </a:p>
        </p:txBody>
      </p:sp>
    </p:spTree>
    <p:extLst>
      <p:ext uri="{BB962C8B-B14F-4D97-AF65-F5344CB8AC3E}">
        <p14:creationId xmlns:p14="http://schemas.microsoft.com/office/powerpoint/2010/main" val="39050847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2484" y="332656"/>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76475" y="-2014"/>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READING</a:t>
            </a:r>
            <a:endParaRPr lang="en-GB" sz="4800" dirty="0">
              <a:solidFill>
                <a:schemeClr val="tx1"/>
              </a:solidFill>
            </a:endParaRPr>
          </a:p>
        </p:txBody>
      </p:sp>
    </p:spTree>
    <p:extLst>
      <p:ext uri="{BB962C8B-B14F-4D97-AF65-F5344CB8AC3E}">
        <p14:creationId xmlns:p14="http://schemas.microsoft.com/office/powerpoint/2010/main" val="10613738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0327" y="260648"/>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259632" y="38193"/>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READING</a:t>
            </a:r>
            <a:endParaRPr lang="en-GB" sz="4800" dirty="0">
              <a:solidFill>
                <a:schemeClr val="tx1"/>
              </a:solidFill>
            </a:endParaRPr>
          </a:p>
        </p:txBody>
      </p:sp>
    </p:spTree>
    <p:extLst>
      <p:ext uri="{BB962C8B-B14F-4D97-AF65-F5344CB8AC3E}">
        <p14:creationId xmlns:p14="http://schemas.microsoft.com/office/powerpoint/2010/main" val="14774179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5563" y="476672"/>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187624"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MATHS</a:t>
            </a:r>
            <a:endParaRPr lang="en-GB" sz="4800" dirty="0">
              <a:solidFill>
                <a:schemeClr val="tx1"/>
              </a:solidFill>
            </a:endParaRPr>
          </a:p>
        </p:txBody>
      </p:sp>
    </p:spTree>
    <p:extLst>
      <p:ext uri="{BB962C8B-B14F-4D97-AF65-F5344CB8AC3E}">
        <p14:creationId xmlns:p14="http://schemas.microsoft.com/office/powerpoint/2010/main" val="23778666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712" y="332656"/>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MATHS</a:t>
            </a:r>
            <a:endParaRPr lang="en-GB" sz="4800" dirty="0">
              <a:solidFill>
                <a:schemeClr val="tx1"/>
              </a:solidFill>
            </a:endParaRPr>
          </a:p>
        </p:txBody>
      </p:sp>
    </p:spTree>
    <p:extLst>
      <p:ext uri="{BB962C8B-B14F-4D97-AF65-F5344CB8AC3E}">
        <p14:creationId xmlns:p14="http://schemas.microsoft.com/office/powerpoint/2010/main" val="15013868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4704"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MATHS</a:t>
            </a:r>
            <a:endParaRPr lang="en-GB" sz="4800" dirty="0">
              <a:solidFill>
                <a:schemeClr val="tx1"/>
              </a:solidFill>
            </a:endParaRPr>
          </a:p>
        </p:txBody>
      </p:sp>
    </p:spTree>
    <p:extLst>
      <p:ext uri="{BB962C8B-B14F-4D97-AF65-F5344CB8AC3E}">
        <p14:creationId xmlns:p14="http://schemas.microsoft.com/office/powerpoint/2010/main" val="17909191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8680" y="-15167"/>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MATHS</a:t>
            </a:r>
            <a:endParaRPr lang="en-GB" sz="4800" dirty="0">
              <a:solidFill>
                <a:schemeClr val="tx1"/>
              </a:solidFill>
            </a:endParaRPr>
          </a:p>
        </p:txBody>
      </p:sp>
    </p:spTree>
    <p:extLst>
      <p:ext uri="{BB962C8B-B14F-4D97-AF65-F5344CB8AC3E}">
        <p14:creationId xmlns:p14="http://schemas.microsoft.com/office/powerpoint/2010/main" val="9104291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864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MATHS</a:t>
            </a:r>
            <a:endParaRPr lang="en-GB" sz="4800" dirty="0">
              <a:solidFill>
                <a:schemeClr val="tx1"/>
              </a:solidFill>
            </a:endParaRPr>
          </a:p>
        </p:txBody>
      </p:sp>
    </p:spTree>
    <p:extLst>
      <p:ext uri="{BB962C8B-B14F-4D97-AF65-F5344CB8AC3E}">
        <p14:creationId xmlns:p14="http://schemas.microsoft.com/office/powerpoint/2010/main" val="13243663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712" y="260648"/>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MATHS</a:t>
            </a:r>
            <a:endParaRPr lang="en-GB" sz="4800" dirty="0">
              <a:solidFill>
                <a:schemeClr val="tx1"/>
              </a:solidFill>
            </a:endParaRPr>
          </a:p>
        </p:txBody>
      </p:sp>
    </p:spTree>
    <p:extLst>
      <p:ext uri="{BB962C8B-B14F-4D97-AF65-F5344CB8AC3E}">
        <p14:creationId xmlns:p14="http://schemas.microsoft.com/office/powerpoint/2010/main" val="41151357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712" y="-9088"/>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MATHS</a:t>
            </a:r>
            <a:endParaRPr lang="en-GB" sz="4800" dirty="0">
              <a:solidFill>
                <a:schemeClr val="tx1"/>
              </a:solidFill>
            </a:endParaRPr>
          </a:p>
        </p:txBody>
      </p:sp>
    </p:spTree>
    <p:extLst>
      <p:ext uri="{BB962C8B-B14F-4D97-AF65-F5344CB8AC3E}">
        <p14:creationId xmlns:p14="http://schemas.microsoft.com/office/powerpoint/2010/main" val="37386354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664" y="-28841"/>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2 MATHS</a:t>
            </a:r>
            <a:endParaRPr lang="en-GB" sz="4800" dirty="0">
              <a:solidFill>
                <a:schemeClr val="tx1"/>
              </a:solidFill>
            </a:endParaRPr>
          </a:p>
        </p:txBody>
      </p:sp>
    </p:spTree>
    <p:extLst>
      <p:ext uri="{BB962C8B-B14F-4D97-AF65-F5344CB8AC3E}">
        <p14:creationId xmlns:p14="http://schemas.microsoft.com/office/powerpoint/2010/main" val="18621114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047" y="332656"/>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GRAMMAR</a:t>
            </a:r>
            <a:endParaRPr lang="en-GB" sz="4800" dirty="0">
              <a:solidFill>
                <a:schemeClr val="tx1"/>
              </a:solidFill>
            </a:endParaRPr>
          </a:p>
        </p:txBody>
      </p:sp>
    </p:spTree>
    <p:extLst>
      <p:ext uri="{BB962C8B-B14F-4D97-AF65-F5344CB8AC3E}">
        <p14:creationId xmlns:p14="http://schemas.microsoft.com/office/powerpoint/2010/main" val="26366170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584" y="-301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GRAMMAR</a:t>
            </a:r>
            <a:endParaRPr lang="en-GB" sz="4800" dirty="0">
              <a:solidFill>
                <a:schemeClr val="tx1"/>
              </a:solidFill>
            </a:endParaRPr>
          </a:p>
        </p:txBody>
      </p:sp>
    </p:spTree>
    <p:extLst>
      <p:ext uri="{BB962C8B-B14F-4D97-AF65-F5344CB8AC3E}">
        <p14:creationId xmlns:p14="http://schemas.microsoft.com/office/powerpoint/2010/main" val="35126889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GRAMMAR</a:t>
            </a:r>
            <a:endParaRPr lang="en-GB" sz="4800" dirty="0">
              <a:solidFill>
                <a:schemeClr val="tx1"/>
              </a:solidFill>
            </a:endParaRPr>
          </a:p>
        </p:txBody>
      </p:sp>
    </p:spTree>
    <p:extLst>
      <p:ext uri="{BB962C8B-B14F-4D97-AF65-F5344CB8AC3E}">
        <p14:creationId xmlns:p14="http://schemas.microsoft.com/office/powerpoint/2010/main" val="33574312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624" y="128563"/>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991388" y="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GRAMMAR</a:t>
            </a:r>
            <a:endParaRPr lang="en-GB" sz="4800" dirty="0">
              <a:solidFill>
                <a:schemeClr val="tx1"/>
              </a:solidFill>
            </a:endParaRPr>
          </a:p>
        </p:txBody>
      </p:sp>
    </p:spTree>
    <p:extLst>
      <p:ext uri="{BB962C8B-B14F-4D97-AF65-F5344CB8AC3E}">
        <p14:creationId xmlns:p14="http://schemas.microsoft.com/office/powerpoint/2010/main" val="12352261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592" y="-12556"/>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152400"/>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GRAMMAR</a:t>
            </a:r>
            <a:endParaRPr lang="en-GB" sz="4800" dirty="0">
              <a:solidFill>
                <a:schemeClr val="tx1"/>
              </a:solidFill>
            </a:endParaRPr>
          </a:p>
        </p:txBody>
      </p:sp>
    </p:spTree>
    <p:extLst>
      <p:ext uri="{BB962C8B-B14F-4D97-AF65-F5344CB8AC3E}">
        <p14:creationId xmlns:p14="http://schemas.microsoft.com/office/powerpoint/2010/main" val="9745693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SPELLING</a:t>
            </a:r>
            <a:endParaRPr lang="en-GB" sz="4800" dirty="0">
              <a:solidFill>
                <a:schemeClr val="tx1"/>
              </a:solidFill>
            </a:endParaRPr>
          </a:p>
        </p:txBody>
      </p:sp>
    </p:spTree>
    <p:extLst>
      <p:ext uri="{BB962C8B-B14F-4D97-AF65-F5344CB8AC3E}">
        <p14:creationId xmlns:p14="http://schemas.microsoft.com/office/powerpoint/2010/main" val="2058524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299" y="539004"/>
            <a:ext cx="11210950" cy="6303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READING</a:t>
            </a:r>
            <a:endParaRPr lang="en-GB" sz="4800" dirty="0">
              <a:solidFill>
                <a:schemeClr val="tx1"/>
              </a:solidFill>
            </a:endParaRPr>
          </a:p>
        </p:txBody>
      </p:sp>
    </p:spTree>
    <p:extLst>
      <p:ext uri="{BB962C8B-B14F-4D97-AF65-F5344CB8AC3E}">
        <p14:creationId xmlns:p14="http://schemas.microsoft.com/office/powerpoint/2010/main" val="9696738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672" y="18864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READING</a:t>
            </a:r>
            <a:endParaRPr lang="en-GB" sz="4800" dirty="0">
              <a:solidFill>
                <a:schemeClr val="tx1"/>
              </a:solidFill>
            </a:endParaRPr>
          </a:p>
        </p:txBody>
      </p:sp>
    </p:spTree>
    <p:extLst>
      <p:ext uri="{BB962C8B-B14F-4D97-AF65-F5344CB8AC3E}">
        <p14:creationId xmlns:p14="http://schemas.microsoft.com/office/powerpoint/2010/main" val="2136268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672" y="332656"/>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14824867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672"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16303154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0648"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13655402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868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153419543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868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21053147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0728"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10179766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0912" y="116632"/>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4923832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712" y="18864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418616328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696"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306816038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4704"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10679153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4756" y="332656"/>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788" y="-39329"/>
            <a:ext cx="6984776"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6 MATHS</a:t>
            </a:r>
            <a:endParaRPr lang="en-GB" sz="4800" dirty="0">
              <a:solidFill>
                <a:schemeClr val="tx1"/>
              </a:solidFill>
            </a:endParaRPr>
          </a:p>
        </p:txBody>
      </p:sp>
    </p:spTree>
    <p:extLst>
      <p:ext uri="{BB962C8B-B14F-4D97-AF65-F5344CB8AC3E}">
        <p14:creationId xmlns:p14="http://schemas.microsoft.com/office/powerpoint/2010/main" val="4836993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Changes to Assessment:  </a:t>
            </a:r>
            <a:endParaRPr lang="en-GB" dirty="0"/>
          </a:p>
        </p:txBody>
      </p:sp>
      <p:sp>
        <p:nvSpPr>
          <p:cNvPr id="4" name="Content Placeholder 3"/>
          <p:cNvSpPr>
            <a:spLocks noGrp="1"/>
          </p:cNvSpPr>
          <p:nvPr>
            <p:ph idx="1"/>
          </p:nvPr>
        </p:nvSpPr>
        <p:spPr>
          <a:xfrm>
            <a:off x="107504" y="1196752"/>
            <a:ext cx="8928992" cy="4929411"/>
          </a:xfrm>
        </p:spPr>
        <p:txBody>
          <a:bodyPr>
            <a:normAutofit/>
          </a:bodyPr>
          <a:lstStyle/>
          <a:p>
            <a:pPr marL="0" indent="0">
              <a:buNone/>
            </a:pPr>
            <a:r>
              <a:rPr lang="en-GB" sz="4200" b="1" dirty="0" smtClean="0"/>
              <a:t>Higher Expectations!!!!</a:t>
            </a:r>
          </a:p>
          <a:p>
            <a:pPr marL="0" indent="0">
              <a:buNone/>
            </a:pPr>
            <a:endParaRPr lang="en-GB" sz="4200" b="1" dirty="0"/>
          </a:p>
          <a:p>
            <a:pPr marL="0" indent="0">
              <a:buNone/>
            </a:pPr>
            <a:r>
              <a:rPr lang="en-GB" sz="4200" b="1" dirty="0" smtClean="0"/>
              <a:t>NO MORE LEVELS</a:t>
            </a:r>
          </a:p>
          <a:p>
            <a:pPr marL="0" indent="0">
              <a:buNone/>
            </a:pPr>
            <a:endParaRPr lang="en-GB" sz="4200" b="1" dirty="0"/>
          </a:p>
          <a:p>
            <a:pPr marL="0" indent="0">
              <a:buNone/>
            </a:pPr>
            <a:r>
              <a:rPr lang="en-GB" sz="4200" b="1" dirty="0" smtClean="0"/>
              <a:t>Are children on track to be secure in their year group objectives?</a:t>
            </a:r>
            <a:endParaRPr lang="en-GB" sz="4200" dirty="0" smtClean="0"/>
          </a:p>
          <a:p>
            <a:pPr marL="0" indent="0">
              <a:buNone/>
            </a:pPr>
            <a:endParaRPr lang="en-GB" sz="8000" dirty="0" smtClean="0"/>
          </a:p>
          <a:p>
            <a:pPr marL="0" indent="0">
              <a:buNone/>
            </a:pPr>
            <a:endParaRPr lang="en-GB" sz="8000" dirty="0" smtClean="0"/>
          </a:p>
        </p:txBody>
      </p:sp>
    </p:spTree>
    <p:extLst>
      <p:ext uri="{BB962C8B-B14F-4D97-AF65-F5344CB8AC3E}">
        <p14:creationId xmlns:p14="http://schemas.microsoft.com/office/powerpoint/2010/main" val="132459971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42203"/>
            <a:ext cx="9396536" cy="1143000"/>
          </a:xfrm>
        </p:spPr>
        <p:txBody>
          <a:bodyPr>
            <a:normAutofit fontScale="90000"/>
          </a:bodyPr>
          <a:lstStyle/>
          <a:p>
            <a:r>
              <a:rPr lang="en-GB" dirty="0" smtClean="0"/>
              <a:t>How will you know how your child is doing?</a:t>
            </a:r>
            <a:endParaRPr lang="en-GB" dirty="0"/>
          </a:p>
        </p:txBody>
      </p:sp>
      <p:sp>
        <p:nvSpPr>
          <p:cNvPr id="3" name="Content Placeholder 2"/>
          <p:cNvSpPr>
            <a:spLocks noGrp="1"/>
          </p:cNvSpPr>
          <p:nvPr>
            <p:ph idx="1"/>
          </p:nvPr>
        </p:nvSpPr>
        <p:spPr>
          <a:xfrm>
            <a:off x="467544" y="1052736"/>
            <a:ext cx="8229600" cy="4525963"/>
          </a:xfrm>
        </p:spPr>
        <p:txBody>
          <a:bodyPr>
            <a:normAutofit fontScale="92500" lnSpcReduction="10000"/>
          </a:bodyPr>
          <a:lstStyle/>
          <a:p>
            <a:pPr marL="0" indent="0">
              <a:buNone/>
            </a:pPr>
            <a:r>
              <a:rPr lang="en-GB" b="1" dirty="0" smtClean="0"/>
              <a:t>Target Tracker:</a:t>
            </a:r>
          </a:p>
          <a:p>
            <a:pPr marL="0" indent="0">
              <a:buNone/>
            </a:pPr>
            <a:r>
              <a:rPr lang="en-GB" dirty="0" smtClean="0"/>
              <a:t>(So many colours!!!!)</a:t>
            </a:r>
          </a:p>
          <a:p>
            <a:pPr marL="0" indent="0">
              <a:buNone/>
            </a:pPr>
            <a:endParaRPr lang="en-GB" dirty="0"/>
          </a:p>
          <a:p>
            <a:pPr>
              <a:buFont typeface="Wingdings" pitchFamily="2" charset="2"/>
              <a:buChar char="Ø"/>
            </a:pPr>
            <a:r>
              <a:rPr lang="en-GB" b="1" dirty="0" smtClean="0"/>
              <a:t>Statements </a:t>
            </a:r>
            <a:r>
              <a:rPr lang="en-GB" dirty="0" smtClean="0"/>
              <a:t>– from key objectives (individual targets)</a:t>
            </a:r>
          </a:p>
          <a:p>
            <a:pPr marL="0" indent="0">
              <a:buNone/>
            </a:pPr>
            <a:r>
              <a:rPr lang="en-GB" sz="3900" b="1" dirty="0">
                <a:solidFill>
                  <a:srgbClr val="FF7C80"/>
                </a:solidFill>
              </a:rPr>
              <a:t>w</a:t>
            </a:r>
            <a:r>
              <a:rPr lang="en-GB" sz="3900" b="1" dirty="0" smtClean="0">
                <a:solidFill>
                  <a:srgbClr val="FF7C80"/>
                </a:solidFill>
              </a:rPr>
              <a:t>orking towards</a:t>
            </a:r>
            <a:r>
              <a:rPr lang="en-GB" sz="3900" b="1" dirty="0" smtClean="0"/>
              <a:t>, </a:t>
            </a:r>
            <a:r>
              <a:rPr lang="en-GB" sz="3900" b="1" dirty="0" smtClean="0">
                <a:solidFill>
                  <a:srgbClr val="0070C0"/>
                </a:solidFill>
              </a:rPr>
              <a:t>achieved</a:t>
            </a:r>
            <a:r>
              <a:rPr lang="en-GB" sz="3900" b="1" dirty="0" smtClean="0"/>
              <a:t>, </a:t>
            </a:r>
            <a:r>
              <a:rPr lang="en-GB" sz="3900" b="1" dirty="0" smtClean="0">
                <a:solidFill>
                  <a:srgbClr val="FFC000"/>
                </a:solidFill>
              </a:rPr>
              <a:t>mastered</a:t>
            </a:r>
            <a:r>
              <a:rPr lang="en-GB" sz="3900" b="1" dirty="0" smtClean="0"/>
              <a:t>  </a:t>
            </a:r>
          </a:p>
          <a:p>
            <a:pPr marL="0" indent="0">
              <a:buNone/>
            </a:pPr>
            <a:endParaRPr lang="en-GB" dirty="0"/>
          </a:p>
          <a:p>
            <a:pPr>
              <a:buFont typeface="Wingdings" pitchFamily="2" charset="2"/>
              <a:buChar char="Ø"/>
            </a:pPr>
            <a:r>
              <a:rPr lang="en-GB" b="1" dirty="0" smtClean="0"/>
              <a:t>Steps</a:t>
            </a:r>
            <a:r>
              <a:rPr lang="en-GB" dirty="0" smtClean="0"/>
              <a:t> – how are they doing within the year group expectation?</a:t>
            </a:r>
          </a:p>
          <a:p>
            <a:pPr marL="0" indent="0">
              <a:buNone/>
            </a:pPr>
            <a:endParaRPr lang="en-GB" dirty="0"/>
          </a:p>
          <a:p>
            <a:pPr marL="0" indent="0">
              <a:buNone/>
            </a:pPr>
            <a:endParaRPr lang="en-GB" dirty="0"/>
          </a:p>
        </p:txBody>
      </p:sp>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4993061"/>
            <a:ext cx="3481387" cy="195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159932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11560" y="-39329"/>
            <a:ext cx="8000212"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YEAR 3 STATEMENTS (writing)</a:t>
            </a:r>
            <a:endParaRPr lang="en-GB" sz="4800" dirty="0">
              <a:solidFill>
                <a:schemeClr val="tx1"/>
              </a:solidFill>
            </a:endParaRPr>
          </a:p>
        </p:txBody>
      </p:sp>
      <p:sp>
        <p:nvSpPr>
          <p:cNvPr id="4" name="Rectangle 3"/>
          <p:cNvSpPr/>
          <p:nvPr/>
        </p:nvSpPr>
        <p:spPr>
          <a:xfrm>
            <a:off x="611560" y="5947048"/>
            <a:ext cx="8000212"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FF7C80"/>
                </a:solidFill>
              </a:rPr>
              <a:t>working towards</a:t>
            </a:r>
            <a:r>
              <a:rPr lang="en-GB" sz="3600" b="1" dirty="0"/>
              <a:t>, </a:t>
            </a:r>
            <a:r>
              <a:rPr lang="en-GB" sz="3600" b="1" dirty="0">
                <a:solidFill>
                  <a:srgbClr val="0070C0"/>
                </a:solidFill>
              </a:rPr>
              <a:t>achieved</a:t>
            </a:r>
            <a:r>
              <a:rPr lang="en-GB" sz="3600" b="1" dirty="0"/>
              <a:t>, </a:t>
            </a:r>
            <a:r>
              <a:rPr lang="en-GB" sz="3600" b="1" dirty="0">
                <a:solidFill>
                  <a:srgbClr val="FFC000"/>
                </a:solidFill>
              </a:rPr>
              <a:t>mastered</a:t>
            </a:r>
            <a:r>
              <a:rPr lang="en-GB" sz="3600" b="1" dirty="0"/>
              <a:t>  </a:t>
            </a:r>
          </a:p>
          <a:p>
            <a:endParaRPr lang="en-GB" sz="4800" dirty="0"/>
          </a:p>
        </p:txBody>
      </p:sp>
    </p:spTree>
    <p:extLst>
      <p:ext uri="{BB962C8B-B14F-4D97-AF65-F5344CB8AC3E}">
        <p14:creationId xmlns:p14="http://schemas.microsoft.com/office/powerpoint/2010/main" val="27730310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42203"/>
            <a:ext cx="9396536" cy="1143000"/>
          </a:xfrm>
        </p:spPr>
        <p:txBody>
          <a:bodyPr>
            <a:normAutofit fontScale="90000"/>
          </a:bodyPr>
          <a:lstStyle/>
          <a:p>
            <a:r>
              <a:rPr lang="en-GB" dirty="0" smtClean="0"/>
              <a:t>How will you know how your child is doing?</a:t>
            </a:r>
            <a:endParaRPr lang="en-GB" dirty="0"/>
          </a:p>
        </p:txBody>
      </p:sp>
      <p:sp>
        <p:nvSpPr>
          <p:cNvPr id="3" name="Content Placeholder 2"/>
          <p:cNvSpPr>
            <a:spLocks noGrp="1"/>
          </p:cNvSpPr>
          <p:nvPr>
            <p:ph idx="1"/>
          </p:nvPr>
        </p:nvSpPr>
        <p:spPr>
          <a:xfrm>
            <a:off x="467544" y="1052736"/>
            <a:ext cx="8229600" cy="4525963"/>
          </a:xfrm>
        </p:spPr>
        <p:txBody>
          <a:bodyPr>
            <a:normAutofit lnSpcReduction="10000"/>
          </a:bodyPr>
          <a:lstStyle/>
          <a:p>
            <a:pPr>
              <a:buFont typeface="Wingdings" pitchFamily="2" charset="2"/>
              <a:buChar char="Ø"/>
            </a:pPr>
            <a:r>
              <a:rPr lang="en-GB" b="1" dirty="0" smtClean="0"/>
              <a:t>Statements </a:t>
            </a:r>
            <a:r>
              <a:rPr lang="en-GB" dirty="0" smtClean="0"/>
              <a:t>– from key objectives (individual targets)</a:t>
            </a:r>
          </a:p>
          <a:p>
            <a:pPr marL="0" indent="0">
              <a:buNone/>
            </a:pPr>
            <a:r>
              <a:rPr lang="en-GB" sz="3900" b="1" dirty="0">
                <a:solidFill>
                  <a:srgbClr val="FF7C80"/>
                </a:solidFill>
              </a:rPr>
              <a:t>w</a:t>
            </a:r>
            <a:r>
              <a:rPr lang="en-GB" sz="3900" b="1" dirty="0" smtClean="0">
                <a:solidFill>
                  <a:srgbClr val="FF7C80"/>
                </a:solidFill>
              </a:rPr>
              <a:t>orking towards</a:t>
            </a:r>
            <a:r>
              <a:rPr lang="en-GB" sz="3900" b="1" dirty="0" smtClean="0"/>
              <a:t>, </a:t>
            </a:r>
            <a:r>
              <a:rPr lang="en-GB" sz="3900" b="1" dirty="0" smtClean="0">
                <a:solidFill>
                  <a:srgbClr val="0070C0"/>
                </a:solidFill>
              </a:rPr>
              <a:t>achieved</a:t>
            </a:r>
            <a:r>
              <a:rPr lang="en-GB" sz="3900" b="1" dirty="0" smtClean="0"/>
              <a:t>, </a:t>
            </a:r>
            <a:r>
              <a:rPr lang="en-GB" sz="3900" b="1" dirty="0" smtClean="0">
                <a:solidFill>
                  <a:srgbClr val="FFC000"/>
                </a:solidFill>
              </a:rPr>
              <a:t>mastered</a:t>
            </a:r>
            <a:r>
              <a:rPr lang="en-GB" sz="3900" b="1" dirty="0" smtClean="0"/>
              <a:t>  </a:t>
            </a:r>
          </a:p>
          <a:p>
            <a:pPr marL="0" indent="0">
              <a:buNone/>
            </a:pPr>
            <a:endParaRPr lang="en-GB" dirty="0"/>
          </a:p>
          <a:p>
            <a:pPr>
              <a:buFont typeface="Wingdings" pitchFamily="2" charset="2"/>
              <a:buChar char="ü"/>
            </a:pPr>
            <a:r>
              <a:rPr lang="en-GB" dirty="0" smtClean="0"/>
              <a:t>Parents evenings in the future (not this one)</a:t>
            </a:r>
          </a:p>
          <a:p>
            <a:pPr>
              <a:buFont typeface="Wingdings" pitchFamily="2" charset="2"/>
              <a:buChar char="ü"/>
            </a:pPr>
            <a:r>
              <a:rPr lang="en-GB" dirty="0"/>
              <a:t>E</a:t>
            </a:r>
            <a:r>
              <a:rPr lang="en-GB" dirty="0" smtClean="0"/>
              <a:t>nd of year </a:t>
            </a:r>
            <a:r>
              <a:rPr lang="en-GB" dirty="0" smtClean="0"/>
              <a:t>Annual School</a:t>
            </a:r>
            <a:r>
              <a:rPr lang="en-GB" dirty="0" smtClean="0"/>
              <a:t> report (Spring term)</a:t>
            </a:r>
            <a:endParaRPr lang="en-GB" dirty="0" smtClean="0"/>
          </a:p>
          <a:p>
            <a:pPr>
              <a:buFont typeface="Wingdings" pitchFamily="2" charset="2"/>
              <a:buChar char="ü"/>
            </a:pPr>
            <a:r>
              <a:rPr lang="en-GB" dirty="0" smtClean="0"/>
              <a:t>Any other time at your request</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25741443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8882" y="-675456"/>
            <a:ext cx="17418435" cy="9793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272105" y="1971899"/>
            <a:ext cx="2304256" cy="4921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Child’s name</a:t>
            </a:r>
            <a:endParaRPr lang="en-GB" sz="2800" dirty="0">
              <a:solidFill>
                <a:schemeClr val="tx1"/>
              </a:solidFill>
            </a:endParaRPr>
          </a:p>
        </p:txBody>
      </p:sp>
      <p:sp>
        <p:nvSpPr>
          <p:cNvPr id="7" name="Rectangle 6"/>
          <p:cNvSpPr/>
          <p:nvPr/>
        </p:nvSpPr>
        <p:spPr>
          <a:xfrm>
            <a:off x="611560" y="-39329"/>
            <a:ext cx="8000212"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Annual Reporting Changes</a:t>
            </a:r>
            <a:endParaRPr lang="en-GB" sz="4800" dirty="0">
              <a:solidFill>
                <a:schemeClr val="tx1"/>
              </a:solidFill>
            </a:endParaRPr>
          </a:p>
        </p:txBody>
      </p:sp>
    </p:spTree>
    <p:extLst>
      <p:ext uri="{BB962C8B-B14F-4D97-AF65-F5344CB8AC3E}">
        <p14:creationId xmlns:p14="http://schemas.microsoft.com/office/powerpoint/2010/main" val="341637510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42203"/>
            <a:ext cx="9396536" cy="1143000"/>
          </a:xfrm>
        </p:spPr>
        <p:txBody>
          <a:bodyPr>
            <a:normAutofit fontScale="90000"/>
          </a:bodyPr>
          <a:lstStyle/>
          <a:p>
            <a:r>
              <a:rPr lang="en-GB" dirty="0" smtClean="0"/>
              <a:t>How will you know how your child is doing?</a:t>
            </a:r>
            <a:endParaRPr lang="en-GB" dirty="0"/>
          </a:p>
        </p:txBody>
      </p:sp>
      <p:sp>
        <p:nvSpPr>
          <p:cNvPr id="3" name="Content Placeholder 2"/>
          <p:cNvSpPr>
            <a:spLocks noGrp="1"/>
          </p:cNvSpPr>
          <p:nvPr>
            <p:ph idx="1"/>
          </p:nvPr>
        </p:nvSpPr>
        <p:spPr>
          <a:xfrm>
            <a:off x="467544" y="1052736"/>
            <a:ext cx="8229600" cy="5328592"/>
          </a:xfrm>
        </p:spPr>
        <p:txBody>
          <a:bodyPr>
            <a:normAutofit lnSpcReduction="10000"/>
          </a:bodyPr>
          <a:lstStyle/>
          <a:p>
            <a:pPr>
              <a:buFont typeface="Wingdings" pitchFamily="2" charset="2"/>
              <a:buChar char="Ø"/>
            </a:pPr>
            <a:r>
              <a:rPr lang="en-GB" b="1" dirty="0" smtClean="0"/>
              <a:t>Steps</a:t>
            </a:r>
            <a:r>
              <a:rPr lang="en-GB" dirty="0" smtClean="0"/>
              <a:t> – how are they doing within the year group expectation?</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a:buFont typeface="Wingdings" pitchFamily="2" charset="2"/>
              <a:buChar char="ü"/>
            </a:pPr>
            <a:r>
              <a:rPr lang="en-GB" dirty="0" smtClean="0"/>
              <a:t>Parents </a:t>
            </a:r>
            <a:r>
              <a:rPr lang="en-GB" dirty="0" smtClean="0"/>
              <a:t>drop-ins (Spring term) and Parents Evenings (Summer term)</a:t>
            </a:r>
            <a:endParaRPr lang="en-GB" dirty="0" smtClean="0"/>
          </a:p>
          <a:p>
            <a:pPr>
              <a:buFont typeface="Wingdings" pitchFamily="2" charset="2"/>
              <a:buChar char="ü"/>
            </a:pPr>
            <a:r>
              <a:rPr lang="en-GB" dirty="0" smtClean="0"/>
              <a:t>End </a:t>
            </a:r>
            <a:r>
              <a:rPr lang="en-GB" dirty="0"/>
              <a:t>of year </a:t>
            </a:r>
            <a:r>
              <a:rPr lang="en-GB" dirty="0" smtClean="0"/>
              <a:t>Annual School </a:t>
            </a:r>
            <a:r>
              <a:rPr lang="en-GB" dirty="0"/>
              <a:t>report</a:t>
            </a:r>
          </a:p>
          <a:p>
            <a:pPr>
              <a:buFont typeface="Wingdings" pitchFamily="2" charset="2"/>
              <a:buChar char="ü"/>
            </a:pPr>
            <a:r>
              <a:rPr lang="en-GB" dirty="0"/>
              <a:t>Any other time at your request</a:t>
            </a:r>
          </a:p>
          <a:p>
            <a:pPr>
              <a:buFont typeface="Wingdings" pitchFamily="2" charset="2"/>
              <a:buChar char="ü"/>
            </a:pPr>
            <a:endParaRPr lang="en-GB" dirty="0"/>
          </a:p>
        </p:txBody>
      </p:sp>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844824"/>
            <a:ext cx="3481387" cy="195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Arrow Connector 4"/>
          <p:cNvCxnSpPr/>
          <p:nvPr/>
        </p:nvCxnSpPr>
        <p:spPr>
          <a:xfrm>
            <a:off x="2987824" y="2823517"/>
            <a:ext cx="2016224" cy="0"/>
          </a:xfrm>
          <a:prstGeom prst="straightConnector1">
            <a:avLst/>
          </a:prstGeom>
          <a:ln w="635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2" descr="C:\Users\saraholiver.SCH3196.000\AppData\Local\Microsoft\Windows\Temporary Internet Files\Content.IE5\WWQ71VNA\thumbs_up_bciy[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5465" y="2358261"/>
            <a:ext cx="1164718" cy="93051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27584" y="2454185"/>
            <a:ext cx="1662443" cy="923330"/>
          </a:xfrm>
          <a:prstGeom prst="rect">
            <a:avLst/>
          </a:prstGeom>
        </p:spPr>
        <p:txBody>
          <a:bodyPr wrap="none">
            <a:spAutoFit/>
          </a:bodyPr>
          <a:lstStyle/>
          <a:p>
            <a:r>
              <a:rPr lang="en-GB" b="1" dirty="0" smtClean="0"/>
              <a:t>Remember the </a:t>
            </a:r>
          </a:p>
          <a:p>
            <a:r>
              <a:rPr lang="en-GB" b="1" dirty="0" smtClean="0"/>
              <a:t>expectation is </a:t>
            </a:r>
          </a:p>
          <a:p>
            <a:r>
              <a:rPr lang="en-GB" b="1" dirty="0" smtClean="0"/>
              <a:t>much higher.</a:t>
            </a:r>
            <a:endParaRPr lang="en-GB" b="1" dirty="0"/>
          </a:p>
        </p:txBody>
      </p:sp>
    </p:spTree>
    <p:extLst>
      <p:ext uri="{BB962C8B-B14F-4D97-AF65-F5344CB8AC3E}">
        <p14:creationId xmlns:p14="http://schemas.microsoft.com/office/powerpoint/2010/main" val="383882311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STEPS</a:t>
            </a:r>
            <a:endParaRPr lang="en-GB" dirty="0"/>
          </a:p>
        </p:txBody>
      </p:sp>
      <p:sp>
        <p:nvSpPr>
          <p:cNvPr id="3" name="Content Placeholder 2"/>
          <p:cNvSpPr>
            <a:spLocks noGrp="1"/>
          </p:cNvSpPr>
          <p:nvPr>
            <p:ph idx="1"/>
          </p:nvPr>
        </p:nvSpPr>
        <p:spPr/>
        <p:txBody>
          <a:bodyPr/>
          <a:lstStyle/>
          <a:p>
            <a:pPr marL="0" indent="0">
              <a:buNone/>
            </a:pPr>
            <a:r>
              <a:rPr lang="en-GB" dirty="0" smtClean="0"/>
              <a:t>We now use year </a:t>
            </a:r>
            <a:r>
              <a:rPr lang="en-GB" dirty="0"/>
              <a:t>g</a:t>
            </a:r>
            <a:r>
              <a:rPr lang="en-GB" dirty="0" smtClean="0"/>
              <a:t>roup </a:t>
            </a:r>
            <a:r>
              <a:rPr lang="en-GB" dirty="0"/>
              <a:t>n</a:t>
            </a:r>
            <a:r>
              <a:rPr lang="en-GB" dirty="0" smtClean="0"/>
              <a:t>umbers</a:t>
            </a:r>
          </a:p>
          <a:p>
            <a:pPr marL="0" indent="0">
              <a:buNone/>
            </a:pPr>
            <a:endParaRPr lang="en-GB" dirty="0"/>
          </a:p>
          <a:p>
            <a:pPr marL="0" indent="0">
              <a:buNone/>
            </a:pPr>
            <a:r>
              <a:rPr lang="en-GB" dirty="0" smtClean="0"/>
              <a:t>Example from Year 5</a:t>
            </a:r>
          </a:p>
          <a:p>
            <a:pPr marL="0" indent="0">
              <a:buNone/>
            </a:pPr>
            <a:endParaRPr lang="en-GB" dirty="0"/>
          </a:p>
          <a:p>
            <a:pPr marL="0" indent="0">
              <a:buNone/>
            </a:pPr>
            <a:r>
              <a:rPr lang="en-GB" dirty="0" smtClean="0"/>
              <a:t>5b	  5b+	       5w	5w+	      </a:t>
            </a:r>
            <a:r>
              <a:rPr lang="en-GB" b="1" dirty="0" smtClean="0"/>
              <a:t>5s</a:t>
            </a:r>
            <a:r>
              <a:rPr lang="en-GB" dirty="0" smtClean="0"/>
              <a:t>         </a:t>
            </a:r>
            <a:r>
              <a:rPr lang="en-GB" dirty="0" err="1" smtClean="0"/>
              <a:t>5s</a:t>
            </a:r>
            <a:r>
              <a:rPr lang="en-GB" dirty="0" smtClean="0"/>
              <a:t>+</a:t>
            </a:r>
          </a:p>
          <a:p>
            <a:pPr marL="0" indent="0">
              <a:buNone/>
            </a:pPr>
            <a:r>
              <a:rPr lang="en-GB" dirty="0" smtClean="0"/>
              <a:t>(beginning)	(within)	           (secure)</a:t>
            </a:r>
          </a:p>
          <a:p>
            <a:pPr marL="0" indent="0">
              <a:buNone/>
            </a:pPr>
            <a:endParaRPr lang="en-GB" dirty="0"/>
          </a:p>
          <a:p>
            <a:pPr marL="0" indent="0">
              <a:buNone/>
            </a:pPr>
            <a:endParaRPr lang="en-GB" dirty="0" smtClean="0"/>
          </a:p>
        </p:txBody>
      </p:sp>
      <p:cxnSp>
        <p:nvCxnSpPr>
          <p:cNvPr id="5" name="Straight Arrow Connector 4"/>
          <p:cNvCxnSpPr/>
          <p:nvPr/>
        </p:nvCxnSpPr>
        <p:spPr>
          <a:xfrm flipV="1">
            <a:off x="5868144" y="4509120"/>
            <a:ext cx="0" cy="1800200"/>
          </a:xfrm>
          <a:prstGeom prst="straightConnector1">
            <a:avLst/>
          </a:prstGeom>
          <a:ln w="635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38914" name="Picture 2" descr="C:\Users\saraholiver.SCH3196.000\AppData\Local\Microsoft\Windows\Temporary Internet Files\Content.IE5\WWQ71VNA\thumbs_up_bciy[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5787523"/>
            <a:ext cx="1164718" cy="93051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589868" y="5854377"/>
            <a:ext cx="1760931" cy="830997"/>
          </a:xfrm>
          <a:prstGeom prst="rect">
            <a:avLst/>
          </a:prstGeom>
        </p:spPr>
        <p:txBody>
          <a:bodyPr wrap="none">
            <a:spAutoFit/>
          </a:bodyPr>
          <a:lstStyle/>
          <a:p>
            <a:r>
              <a:rPr lang="en-GB" sz="2400" b="1" dirty="0" smtClean="0"/>
              <a:t>End of year </a:t>
            </a:r>
          </a:p>
          <a:p>
            <a:r>
              <a:rPr lang="en-GB" sz="2400" b="1" dirty="0" smtClean="0"/>
              <a:t>expectation </a:t>
            </a:r>
            <a:endParaRPr lang="en-GB" sz="2400" b="1" dirty="0"/>
          </a:p>
        </p:txBody>
      </p:sp>
    </p:spTree>
    <p:extLst>
      <p:ext uri="{BB962C8B-B14F-4D97-AF65-F5344CB8AC3E}">
        <p14:creationId xmlns:p14="http://schemas.microsoft.com/office/powerpoint/2010/main" val="323766431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STEPS</a:t>
            </a:r>
            <a:endParaRPr lang="en-GB" dirty="0"/>
          </a:p>
        </p:txBody>
      </p:sp>
      <p:sp>
        <p:nvSpPr>
          <p:cNvPr id="3" name="Content Placeholder 2"/>
          <p:cNvSpPr>
            <a:spLocks noGrp="1"/>
          </p:cNvSpPr>
          <p:nvPr>
            <p:ph idx="1"/>
          </p:nvPr>
        </p:nvSpPr>
        <p:spPr>
          <a:xfrm>
            <a:off x="107504" y="1600200"/>
            <a:ext cx="9217024" cy="4525963"/>
          </a:xfrm>
        </p:spPr>
        <p:txBody>
          <a:bodyPr/>
          <a:lstStyle/>
          <a:p>
            <a:pPr marL="0" indent="0">
              <a:buNone/>
            </a:pPr>
            <a:r>
              <a:rPr lang="en-GB" dirty="0" smtClean="0"/>
              <a:t>Example from Year 5</a:t>
            </a:r>
          </a:p>
          <a:p>
            <a:pPr marL="0" indent="0">
              <a:buNone/>
            </a:pPr>
            <a:endParaRPr lang="en-GB" dirty="0"/>
          </a:p>
          <a:p>
            <a:pPr marL="0" indent="0">
              <a:buNone/>
            </a:pPr>
            <a:r>
              <a:rPr lang="en-GB" dirty="0" smtClean="0"/>
              <a:t>4s      </a:t>
            </a:r>
            <a:r>
              <a:rPr lang="en-GB" dirty="0" err="1" smtClean="0"/>
              <a:t>4s</a:t>
            </a:r>
            <a:r>
              <a:rPr lang="en-GB" dirty="0" smtClean="0"/>
              <a:t>+      5b	  5b+	   5w	   5w+    </a:t>
            </a:r>
            <a:r>
              <a:rPr lang="en-GB" b="1" dirty="0" smtClean="0"/>
              <a:t>5s</a:t>
            </a:r>
            <a:r>
              <a:rPr lang="en-GB" dirty="0" smtClean="0"/>
              <a:t>   </a:t>
            </a:r>
            <a:r>
              <a:rPr lang="en-GB" dirty="0" err="1" smtClean="0"/>
              <a:t>5s</a:t>
            </a:r>
            <a:r>
              <a:rPr lang="en-GB" dirty="0" smtClean="0"/>
              <a:t>+   6b    </a:t>
            </a:r>
            <a:r>
              <a:rPr lang="en-GB" dirty="0" err="1" smtClean="0"/>
              <a:t>6b</a:t>
            </a:r>
            <a:r>
              <a:rPr lang="en-GB" dirty="0" smtClean="0"/>
              <a:t>+</a:t>
            </a:r>
          </a:p>
          <a:p>
            <a:pPr marL="0" indent="0">
              <a:buNone/>
            </a:pPr>
            <a:r>
              <a:rPr lang="en-GB" sz="2800" dirty="0" smtClean="0"/>
              <a:t>  (secure)         (beginning)       (within)	    (secure)    (beginning) </a:t>
            </a:r>
          </a:p>
          <a:p>
            <a:pPr marL="0" indent="0">
              <a:buNone/>
            </a:pPr>
            <a:endParaRPr lang="en-GB" dirty="0"/>
          </a:p>
          <a:p>
            <a:pPr marL="0" indent="0">
              <a:buNone/>
            </a:pPr>
            <a:endParaRPr lang="en-GB" dirty="0" smtClean="0"/>
          </a:p>
        </p:txBody>
      </p:sp>
      <p:cxnSp>
        <p:nvCxnSpPr>
          <p:cNvPr id="6" name="Straight Arrow Connector 5"/>
          <p:cNvCxnSpPr/>
          <p:nvPr/>
        </p:nvCxnSpPr>
        <p:spPr>
          <a:xfrm flipH="1" flipV="1">
            <a:off x="614043" y="3988205"/>
            <a:ext cx="861613" cy="1168987"/>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920077" y="5157192"/>
            <a:ext cx="8194616" cy="1200329"/>
          </a:xfrm>
          <a:prstGeom prst="rect">
            <a:avLst/>
          </a:prstGeom>
        </p:spPr>
        <p:txBody>
          <a:bodyPr wrap="none">
            <a:spAutoFit/>
          </a:bodyPr>
          <a:lstStyle/>
          <a:p>
            <a:r>
              <a:rPr lang="en-GB" sz="2400" b="1" dirty="0" smtClean="0"/>
              <a:t>If your child was secure at the end of Year 4, you would expect </a:t>
            </a:r>
          </a:p>
          <a:p>
            <a:r>
              <a:rPr lang="en-GB" sz="2400" b="1" dirty="0"/>
              <a:t>t</a:t>
            </a:r>
            <a:r>
              <a:rPr lang="en-GB" sz="2400" b="1" dirty="0" smtClean="0"/>
              <a:t>hem to be  4s+ (secure plus) or 5b (beginning) in the first half </a:t>
            </a:r>
          </a:p>
          <a:p>
            <a:r>
              <a:rPr lang="en-GB" sz="2400" b="1" dirty="0" smtClean="0"/>
              <a:t>of the Autumn term</a:t>
            </a:r>
          </a:p>
        </p:txBody>
      </p:sp>
      <p:cxnSp>
        <p:nvCxnSpPr>
          <p:cNvPr id="11" name="Straight Arrow Connector 10"/>
          <p:cNvCxnSpPr/>
          <p:nvPr/>
        </p:nvCxnSpPr>
        <p:spPr>
          <a:xfrm flipV="1">
            <a:off x="1475656" y="3717033"/>
            <a:ext cx="144017" cy="1391211"/>
          </a:xfrm>
          <a:prstGeom prst="straightConnector1">
            <a:avLst/>
          </a:prstGeom>
          <a:ln w="381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1475656" y="3833216"/>
            <a:ext cx="792089" cy="1275028"/>
          </a:xfrm>
          <a:prstGeom prst="straightConnector1">
            <a:avLst/>
          </a:prstGeom>
          <a:ln w="381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907704" y="2420888"/>
            <a:ext cx="0" cy="1567317"/>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7452320" y="2276872"/>
            <a:ext cx="0" cy="187220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191955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STEPS</a:t>
            </a:r>
            <a:endParaRPr lang="en-GB" dirty="0"/>
          </a:p>
        </p:txBody>
      </p:sp>
      <p:sp>
        <p:nvSpPr>
          <p:cNvPr id="3" name="Content Placeholder 2"/>
          <p:cNvSpPr>
            <a:spLocks noGrp="1"/>
          </p:cNvSpPr>
          <p:nvPr>
            <p:ph idx="1"/>
          </p:nvPr>
        </p:nvSpPr>
        <p:spPr>
          <a:xfrm>
            <a:off x="107504" y="1600200"/>
            <a:ext cx="9217024" cy="4525963"/>
          </a:xfrm>
        </p:spPr>
        <p:txBody>
          <a:bodyPr/>
          <a:lstStyle/>
          <a:p>
            <a:pPr marL="0" indent="0">
              <a:buNone/>
            </a:pPr>
            <a:r>
              <a:rPr lang="en-GB" dirty="0" smtClean="0"/>
              <a:t>Example from Year 5</a:t>
            </a:r>
          </a:p>
          <a:p>
            <a:pPr marL="0" indent="0">
              <a:buNone/>
            </a:pPr>
            <a:endParaRPr lang="en-GB" dirty="0"/>
          </a:p>
          <a:p>
            <a:pPr marL="0" indent="0">
              <a:buNone/>
            </a:pPr>
            <a:r>
              <a:rPr lang="en-GB" dirty="0" smtClean="0"/>
              <a:t>4w      </a:t>
            </a:r>
            <a:r>
              <a:rPr lang="en-GB" dirty="0" err="1" smtClean="0"/>
              <a:t>4w</a:t>
            </a:r>
            <a:r>
              <a:rPr lang="en-GB" dirty="0" smtClean="0"/>
              <a:t>+      4s      </a:t>
            </a:r>
            <a:r>
              <a:rPr lang="en-GB" dirty="0" err="1" smtClean="0"/>
              <a:t>4s</a:t>
            </a:r>
            <a:r>
              <a:rPr lang="en-GB" dirty="0" smtClean="0"/>
              <a:t>+      5b</a:t>
            </a:r>
            <a:r>
              <a:rPr lang="en-GB" dirty="0"/>
              <a:t> </a:t>
            </a:r>
            <a:r>
              <a:rPr lang="en-GB" dirty="0" smtClean="0"/>
              <a:t>       </a:t>
            </a:r>
            <a:r>
              <a:rPr lang="en-GB" dirty="0" err="1" smtClean="0"/>
              <a:t>5b</a:t>
            </a:r>
            <a:r>
              <a:rPr lang="en-GB" dirty="0" smtClean="0"/>
              <a:t>+	   5w	   5w+</a:t>
            </a:r>
          </a:p>
          <a:p>
            <a:pPr marL="0" indent="0">
              <a:buNone/>
            </a:pPr>
            <a:r>
              <a:rPr lang="en-GB" sz="2800" dirty="0" smtClean="0"/>
              <a:t> (within)               (secure)         (beginning)              (within)	</a:t>
            </a:r>
            <a:endParaRPr lang="en-GB" dirty="0"/>
          </a:p>
          <a:p>
            <a:pPr marL="0" indent="0">
              <a:buNone/>
            </a:pPr>
            <a:endParaRPr lang="en-GB" dirty="0" smtClean="0"/>
          </a:p>
        </p:txBody>
      </p:sp>
      <p:cxnSp>
        <p:nvCxnSpPr>
          <p:cNvPr id="6" name="Straight Arrow Connector 5"/>
          <p:cNvCxnSpPr/>
          <p:nvPr/>
        </p:nvCxnSpPr>
        <p:spPr>
          <a:xfrm flipH="1" flipV="1">
            <a:off x="614043" y="3988205"/>
            <a:ext cx="861613" cy="1168987"/>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323528" y="5157191"/>
            <a:ext cx="8655639" cy="1200329"/>
          </a:xfrm>
          <a:prstGeom prst="rect">
            <a:avLst/>
          </a:prstGeom>
        </p:spPr>
        <p:txBody>
          <a:bodyPr wrap="none">
            <a:spAutoFit/>
          </a:bodyPr>
          <a:lstStyle/>
          <a:p>
            <a:r>
              <a:rPr lang="en-GB" sz="2400" b="1" dirty="0" smtClean="0"/>
              <a:t>If your child wasn’t yet secure at the end of Year 4, you would</a:t>
            </a:r>
          </a:p>
          <a:p>
            <a:r>
              <a:rPr lang="en-GB" sz="2400" b="1" dirty="0" smtClean="0"/>
              <a:t>expect them to be  4w+ (within plus) or 4s (secure) in the first half </a:t>
            </a:r>
          </a:p>
          <a:p>
            <a:r>
              <a:rPr lang="en-GB" sz="2400" b="1" dirty="0" smtClean="0"/>
              <a:t>of the Autumn term</a:t>
            </a:r>
          </a:p>
        </p:txBody>
      </p:sp>
      <p:cxnSp>
        <p:nvCxnSpPr>
          <p:cNvPr id="7" name="Straight Arrow Connector 6"/>
          <p:cNvCxnSpPr/>
          <p:nvPr/>
        </p:nvCxnSpPr>
        <p:spPr>
          <a:xfrm flipV="1">
            <a:off x="1475656" y="3789040"/>
            <a:ext cx="1008112" cy="1337456"/>
          </a:xfrm>
          <a:prstGeom prst="straightConnector1">
            <a:avLst/>
          </a:prstGeom>
          <a:ln w="381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1475656" y="3645025"/>
            <a:ext cx="148959" cy="1481471"/>
          </a:xfrm>
          <a:prstGeom prst="straightConnector1">
            <a:avLst/>
          </a:prstGeom>
          <a:ln w="381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4211960" y="2492896"/>
            <a:ext cx="0" cy="172819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399742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STEPS</a:t>
            </a:r>
            <a:endParaRPr lang="en-GB" dirty="0"/>
          </a:p>
        </p:txBody>
      </p:sp>
      <p:sp>
        <p:nvSpPr>
          <p:cNvPr id="3" name="Content Placeholder 2"/>
          <p:cNvSpPr>
            <a:spLocks noGrp="1"/>
          </p:cNvSpPr>
          <p:nvPr>
            <p:ph idx="1"/>
          </p:nvPr>
        </p:nvSpPr>
        <p:spPr>
          <a:xfrm>
            <a:off x="107504" y="1600200"/>
            <a:ext cx="9217024" cy="4525963"/>
          </a:xfrm>
        </p:spPr>
        <p:txBody>
          <a:bodyPr/>
          <a:lstStyle/>
          <a:p>
            <a:pPr marL="0" indent="0">
              <a:buNone/>
            </a:pPr>
            <a:r>
              <a:rPr lang="en-GB" dirty="0" smtClean="0"/>
              <a:t>Example from Year 5</a:t>
            </a:r>
          </a:p>
          <a:p>
            <a:pPr marL="0" indent="0">
              <a:buNone/>
            </a:pPr>
            <a:endParaRPr lang="en-GB" dirty="0"/>
          </a:p>
          <a:p>
            <a:pPr marL="0" indent="0">
              <a:buNone/>
            </a:pPr>
            <a:r>
              <a:rPr lang="en-GB" dirty="0" smtClean="0"/>
              <a:t>4s      </a:t>
            </a:r>
            <a:r>
              <a:rPr lang="en-GB" dirty="0" err="1" smtClean="0"/>
              <a:t>4s</a:t>
            </a:r>
            <a:r>
              <a:rPr lang="en-GB" dirty="0" smtClean="0"/>
              <a:t>+      5b	  5b+	   5w	   5w+    </a:t>
            </a:r>
            <a:r>
              <a:rPr lang="en-GB" b="1" dirty="0" smtClean="0"/>
              <a:t>5s</a:t>
            </a:r>
            <a:r>
              <a:rPr lang="en-GB" dirty="0" smtClean="0"/>
              <a:t>   </a:t>
            </a:r>
            <a:r>
              <a:rPr lang="en-GB" dirty="0" err="1" smtClean="0"/>
              <a:t>5s</a:t>
            </a:r>
            <a:r>
              <a:rPr lang="en-GB" dirty="0" smtClean="0"/>
              <a:t>+   6b    </a:t>
            </a:r>
            <a:r>
              <a:rPr lang="en-GB" dirty="0" err="1" smtClean="0"/>
              <a:t>6b</a:t>
            </a:r>
            <a:r>
              <a:rPr lang="en-GB" dirty="0" smtClean="0"/>
              <a:t>+</a:t>
            </a:r>
          </a:p>
          <a:p>
            <a:pPr marL="0" indent="0">
              <a:buNone/>
            </a:pPr>
            <a:r>
              <a:rPr lang="en-GB" sz="2800" dirty="0" smtClean="0"/>
              <a:t>  (secure)         (beginning)       (within)	    (secure)    (beginning) </a:t>
            </a:r>
          </a:p>
          <a:p>
            <a:pPr marL="0" indent="0">
              <a:buNone/>
            </a:pPr>
            <a:endParaRPr lang="en-GB" dirty="0"/>
          </a:p>
          <a:p>
            <a:pPr marL="0" indent="0">
              <a:buNone/>
            </a:pPr>
            <a:endParaRPr lang="en-GB" dirty="0" smtClean="0"/>
          </a:p>
        </p:txBody>
      </p:sp>
      <p:cxnSp>
        <p:nvCxnSpPr>
          <p:cNvPr id="6" name="Straight Arrow Connector 5"/>
          <p:cNvCxnSpPr/>
          <p:nvPr/>
        </p:nvCxnSpPr>
        <p:spPr>
          <a:xfrm flipH="1" flipV="1">
            <a:off x="2267744" y="3988205"/>
            <a:ext cx="288032" cy="116898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395536" y="5157191"/>
            <a:ext cx="8233792" cy="1200329"/>
          </a:xfrm>
          <a:prstGeom prst="rect">
            <a:avLst/>
          </a:prstGeom>
        </p:spPr>
        <p:txBody>
          <a:bodyPr wrap="none">
            <a:spAutoFit/>
          </a:bodyPr>
          <a:lstStyle/>
          <a:p>
            <a:r>
              <a:rPr lang="en-GB" sz="2400" b="1" dirty="0" smtClean="0"/>
              <a:t>If your child was exceeding expectations at the end of Year 4, </a:t>
            </a:r>
          </a:p>
          <a:p>
            <a:r>
              <a:rPr lang="en-GB" sz="2400" b="1" dirty="0" smtClean="0"/>
              <a:t>you would expect  them to be  5b+ (secure plus) or 5w (within) </a:t>
            </a:r>
          </a:p>
          <a:p>
            <a:r>
              <a:rPr lang="en-GB" sz="2400" b="1" dirty="0" smtClean="0"/>
              <a:t>in the first half of the Autumn term</a:t>
            </a:r>
          </a:p>
        </p:txBody>
      </p:sp>
      <p:cxnSp>
        <p:nvCxnSpPr>
          <p:cNvPr id="9" name="Straight Arrow Connector 8"/>
          <p:cNvCxnSpPr/>
          <p:nvPr/>
        </p:nvCxnSpPr>
        <p:spPr>
          <a:xfrm flipV="1">
            <a:off x="2555776" y="3861049"/>
            <a:ext cx="720081" cy="1296142"/>
          </a:xfrm>
          <a:prstGeom prst="straightConnector1">
            <a:avLst/>
          </a:prstGeom>
          <a:ln w="381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2555776" y="3861049"/>
            <a:ext cx="1440160" cy="1296142"/>
          </a:xfrm>
          <a:prstGeom prst="straightConnector1">
            <a:avLst/>
          </a:prstGeom>
          <a:ln w="381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2492896"/>
            <a:ext cx="0" cy="165618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380312" y="2365568"/>
            <a:ext cx="0" cy="199953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84906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189" y="413014"/>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6296386" y="188640"/>
            <a:ext cx="1400129" cy="21602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At the end of Autumn 1, to be on track, children need to be in the yellow</a:t>
            </a:r>
          </a:p>
          <a:p>
            <a:pPr algn="ctr"/>
            <a:r>
              <a:rPr lang="en-GB" sz="1600" b="1" dirty="0" smtClean="0">
                <a:solidFill>
                  <a:schemeClr val="tx1"/>
                </a:solidFill>
              </a:rPr>
              <a:t>4s+ or 5b </a:t>
            </a:r>
            <a:endParaRPr lang="en-GB" sz="1600" b="1" dirty="0">
              <a:solidFill>
                <a:schemeClr val="tx1"/>
              </a:solidFill>
            </a:endParaRPr>
          </a:p>
        </p:txBody>
      </p:sp>
      <p:cxnSp>
        <p:nvCxnSpPr>
          <p:cNvPr id="4" name="Straight Arrow Connector 3"/>
          <p:cNvCxnSpPr/>
          <p:nvPr/>
        </p:nvCxnSpPr>
        <p:spPr>
          <a:xfrm>
            <a:off x="7120083" y="2348879"/>
            <a:ext cx="0" cy="1224137"/>
          </a:xfrm>
          <a:prstGeom prst="straightConnector1">
            <a:avLst/>
          </a:prstGeom>
          <a:ln w="31750">
            <a:solidFill>
              <a:schemeClr val="tx1"/>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5" name="Table 4"/>
          <p:cNvGraphicFramePr>
            <a:graphicFrameLocks noGrp="1"/>
          </p:cNvGraphicFramePr>
          <p:nvPr>
            <p:extLst>
              <p:ext uri="{D42A27DB-BD31-4B8C-83A1-F6EECF244321}">
                <p14:modId xmlns:p14="http://schemas.microsoft.com/office/powerpoint/2010/main" val="1939029537"/>
              </p:ext>
            </p:extLst>
          </p:nvPr>
        </p:nvGraphicFramePr>
        <p:xfrm>
          <a:off x="2051720" y="5014053"/>
          <a:ext cx="3475540" cy="1828800"/>
        </p:xfrm>
        <a:graphic>
          <a:graphicData uri="http://schemas.openxmlformats.org/drawingml/2006/table">
            <a:tbl>
              <a:tblPr firstRow="1" bandRow="1">
                <a:tableStyleId>{5C22544A-7EE6-4342-B048-85BDC9FD1C3A}</a:tableStyleId>
              </a:tblPr>
              <a:tblGrid>
                <a:gridCol w="3475540"/>
              </a:tblGrid>
              <a:tr h="253752">
                <a:tc>
                  <a:txBody>
                    <a:bodyPr/>
                    <a:lstStyle/>
                    <a:p>
                      <a:pPr algn="ctr"/>
                      <a:r>
                        <a:rPr lang="en-GB" dirty="0" smtClean="0">
                          <a:solidFill>
                            <a:schemeClr val="tx1"/>
                          </a:solidFill>
                        </a:rPr>
                        <a:t>Working below</a:t>
                      </a:r>
                      <a:endParaRPr lang="en-GB" dirty="0">
                        <a:solidFill>
                          <a:schemeClr val="tx1"/>
                        </a:solidFill>
                      </a:endParaRPr>
                    </a:p>
                  </a:txBody>
                  <a:tcPr>
                    <a:solidFill>
                      <a:srgbClr val="FF7C80"/>
                    </a:solidFill>
                  </a:tcPr>
                </a:tc>
              </a:tr>
              <a:tr h="253752">
                <a:tc>
                  <a:txBody>
                    <a:bodyPr/>
                    <a:lstStyle/>
                    <a:p>
                      <a:pPr algn="ctr"/>
                      <a:r>
                        <a:rPr lang="en-GB" b="1" dirty="0" smtClean="0"/>
                        <a:t>Working just within</a:t>
                      </a:r>
                      <a:endParaRPr lang="en-GB" b="1" dirty="0"/>
                    </a:p>
                  </a:txBody>
                  <a:tcPr>
                    <a:solidFill>
                      <a:srgbClr val="FFCCCC"/>
                    </a:solidFill>
                  </a:tcPr>
                </a:tc>
              </a:tr>
              <a:tr h="253752">
                <a:tc>
                  <a:txBody>
                    <a:bodyPr/>
                    <a:lstStyle/>
                    <a:p>
                      <a:pPr algn="ctr"/>
                      <a:r>
                        <a:rPr lang="en-GB" b="1" dirty="0" smtClean="0"/>
                        <a:t>Working at</a:t>
                      </a:r>
                      <a:endParaRPr lang="en-GB" b="1" dirty="0"/>
                    </a:p>
                  </a:txBody>
                  <a:tcPr>
                    <a:solidFill>
                      <a:srgbClr val="FFFF99"/>
                    </a:solidFill>
                  </a:tcPr>
                </a:tc>
              </a:tr>
              <a:tr h="253752">
                <a:tc>
                  <a:txBody>
                    <a:bodyPr/>
                    <a:lstStyle/>
                    <a:p>
                      <a:pPr algn="ctr"/>
                      <a:r>
                        <a:rPr lang="en-GB" b="1" dirty="0" smtClean="0"/>
                        <a:t>Working above</a:t>
                      </a:r>
                      <a:endParaRPr lang="en-GB" b="1" dirty="0"/>
                    </a:p>
                  </a:txBody>
                  <a:tcPr>
                    <a:solidFill>
                      <a:srgbClr val="99FF99"/>
                    </a:solidFill>
                  </a:tcPr>
                </a:tc>
              </a:tr>
              <a:tr h="253752">
                <a:tc>
                  <a:txBody>
                    <a:bodyPr/>
                    <a:lstStyle/>
                    <a:p>
                      <a:pPr algn="ctr"/>
                      <a:r>
                        <a:rPr lang="en-GB" b="1" dirty="0" smtClean="0"/>
                        <a:t>Working significantly above</a:t>
                      </a:r>
                      <a:endParaRPr lang="en-GB" b="1" dirty="0"/>
                    </a:p>
                  </a:txBody>
                  <a:tcPr>
                    <a:solidFill>
                      <a:srgbClr val="00FF00"/>
                    </a:solidFill>
                  </a:tcPr>
                </a:tc>
              </a:tr>
            </a:tbl>
          </a:graphicData>
        </a:graphic>
      </p:graphicFrame>
      <p:sp>
        <p:nvSpPr>
          <p:cNvPr id="10" name="Rectangle 9"/>
          <p:cNvSpPr/>
          <p:nvPr/>
        </p:nvSpPr>
        <p:spPr>
          <a:xfrm>
            <a:off x="7743871" y="188640"/>
            <a:ext cx="1400129" cy="21602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At the end of the Summer 2, to be  working at expectation, children need to be in the yellow 5s</a:t>
            </a:r>
            <a:endParaRPr lang="en-GB" sz="1600" b="1" dirty="0">
              <a:solidFill>
                <a:schemeClr val="tx1"/>
              </a:solidFill>
            </a:endParaRPr>
          </a:p>
        </p:txBody>
      </p:sp>
      <p:cxnSp>
        <p:nvCxnSpPr>
          <p:cNvPr id="12" name="Straight Arrow Connector 11"/>
          <p:cNvCxnSpPr/>
          <p:nvPr/>
        </p:nvCxnSpPr>
        <p:spPr>
          <a:xfrm>
            <a:off x="8100392" y="2348879"/>
            <a:ext cx="0" cy="2808313"/>
          </a:xfrm>
          <a:prstGeom prst="straightConnector1">
            <a:avLst/>
          </a:prstGeom>
          <a:ln w="317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147001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693" y="21497"/>
            <a:ext cx="8229600" cy="1143000"/>
          </a:xfrm>
        </p:spPr>
        <p:txBody>
          <a:bodyPr>
            <a:normAutofit fontScale="90000"/>
          </a:bodyPr>
          <a:lstStyle/>
          <a:p>
            <a:r>
              <a:rPr lang="en-GB" dirty="0" smtClean="0"/>
              <a:t>Annual Reports and</a:t>
            </a:r>
            <a:r>
              <a:rPr lang="en-GB" dirty="0" smtClean="0"/>
              <a:t> </a:t>
            </a:r>
            <a:r>
              <a:rPr lang="en-GB" dirty="0" smtClean="0"/>
              <a:t>Parents </a:t>
            </a:r>
            <a:r>
              <a:rPr lang="en-GB" dirty="0" smtClean="0"/>
              <a:t>Evenings:</a:t>
            </a:r>
            <a:endParaRPr lang="en-GB" dirty="0"/>
          </a:p>
        </p:txBody>
      </p:sp>
      <p:sp>
        <p:nvSpPr>
          <p:cNvPr id="3" name="Content Placeholder 2"/>
          <p:cNvSpPr>
            <a:spLocks noGrp="1"/>
          </p:cNvSpPr>
          <p:nvPr>
            <p:ph idx="1"/>
          </p:nvPr>
        </p:nvSpPr>
        <p:spPr>
          <a:xfrm>
            <a:off x="395536" y="1196752"/>
            <a:ext cx="8229600" cy="4525963"/>
          </a:xfrm>
        </p:spPr>
        <p:txBody>
          <a:bodyPr/>
          <a:lstStyle/>
          <a:p>
            <a:pPr marL="0" indent="0">
              <a:buNone/>
            </a:pPr>
            <a:r>
              <a:rPr lang="en-GB" b="1" dirty="0" smtClean="0"/>
              <a:t>Is your child on track to be secure at the end of the year?</a:t>
            </a:r>
          </a:p>
          <a:p>
            <a:pPr marL="0" indent="0">
              <a:buNone/>
            </a:pPr>
            <a:r>
              <a:rPr lang="en-GB" dirty="0" smtClean="0"/>
              <a:t>We will tell you where your child is now in relation to the key objectives for Reading, Writing and Maths. We will also tell you our predictions for the end of the year and how we will support them in their learning.</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900613"/>
            <a:ext cx="3481387" cy="195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106789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04664"/>
            <a:ext cx="8229600" cy="1143000"/>
          </a:xfrm>
        </p:spPr>
        <p:txBody>
          <a:bodyPr>
            <a:normAutofit fontScale="90000"/>
          </a:bodyPr>
          <a:lstStyle/>
          <a:p>
            <a:r>
              <a:rPr lang="en-GB" dirty="0" smtClean="0"/>
              <a:t>You will receive a sheet with three of these for Reading, Writing &amp; Maths</a:t>
            </a:r>
            <a:br>
              <a:rPr lang="en-GB" dirty="0" smtClean="0"/>
            </a:br>
            <a:r>
              <a:rPr lang="en-GB" dirty="0" smtClean="0"/>
              <a:t>(with the key) :</a:t>
            </a:r>
            <a:endParaRPr lang="en-GB" dirty="0"/>
          </a:p>
        </p:txBody>
      </p:sp>
      <p:sp>
        <p:nvSpPr>
          <p:cNvPr id="4" name="WordArt 2"/>
          <p:cNvSpPr>
            <a:spLocks noChangeArrowheads="1" noChangeShapeType="1" noTextEdit="1"/>
          </p:cNvSpPr>
          <p:nvPr/>
        </p:nvSpPr>
        <p:spPr bwMode="auto">
          <a:xfrm>
            <a:off x="323528" y="2158381"/>
            <a:ext cx="5248275" cy="514350"/>
          </a:xfrm>
          <a:prstGeom prst="rect">
            <a:avLst/>
          </a:prstGeom>
        </p:spPr>
        <p:txBody>
          <a:bodyPr wrap="none" fromWordArt="1">
            <a:prstTxWarp prst="textPlain">
              <a:avLst>
                <a:gd name="adj" fmla="val 50000"/>
              </a:avLst>
            </a:prstTxWarp>
          </a:bodyPr>
          <a:lstStyle/>
          <a:p>
            <a:pPr algn="ctr" rtl="0">
              <a:buNone/>
            </a:pPr>
            <a:r>
              <a:rPr lang="en-GB" sz="3600" b="1" kern="10" spc="0" dirty="0" smtClean="0">
                <a:ln w="15875" algn="ctr">
                  <a:solidFill>
                    <a:srgbClr val="1F497D"/>
                  </a:solidFill>
                  <a:round/>
                  <a:headEnd/>
                  <a:tailEnd/>
                </a:ln>
                <a:solidFill>
                  <a:srgbClr val="EEECE1"/>
                </a:solidFill>
                <a:effectLst>
                  <a:outerShdw dist="29783" dir="1514402" algn="ctr" rotWithShape="0">
                    <a:srgbClr val="D8D8D8">
                      <a:alpha val="74998"/>
                    </a:srgbClr>
                  </a:outerShdw>
                </a:effectLst>
                <a:latin typeface="SassoonPrimaryType"/>
              </a:rPr>
              <a:t>Year 2 Steps Assessment.</a:t>
            </a:r>
            <a:endParaRPr lang="en-GB" sz="3600" b="1" kern="10" spc="0" dirty="0">
              <a:ln w="15875" algn="ctr">
                <a:solidFill>
                  <a:srgbClr val="1F497D"/>
                </a:solidFill>
                <a:round/>
                <a:headEnd/>
                <a:tailEnd/>
              </a:ln>
              <a:solidFill>
                <a:srgbClr val="EEECE1"/>
              </a:solidFill>
              <a:effectLst>
                <a:outerShdw dist="29783" dir="1514402" algn="ctr" rotWithShape="0">
                  <a:srgbClr val="D8D8D8">
                    <a:alpha val="74998"/>
                  </a:srgbClr>
                </a:outerShdw>
              </a:effectLst>
              <a:latin typeface="SassoonPrimaryType"/>
            </a:endParaRPr>
          </a:p>
        </p:txBody>
      </p:sp>
      <p:graphicFrame>
        <p:nvGraphicFramePr>
          <p:cNvPr id="6" name="Table 5"/>
          <p:cNvGraphicFramePr>
            <a:graphicFrameLocks noGrp="1"/>
          </p:cNvGraphicFramePr>
          <p:nvPr>
            <p:extLst>
              <p:ext uri="{D42A27DB-BD31-4B8C-83A1-F6EECF244321}">
                <p14:modId xmlns:p14="http://schemas.microsoft.com/office/powerpoint/2010/main" val="4014698449"/>
              </p:ext>
            </p:extLst>
          </p:nvPr>
        </p:nvGraphicFramePr>
        <p:xfrm>
          <a:off x="345032" y="2780928"/>
          <a:ext cx="8229601" cy="3913127"/>
        </p:xfrm>
        <a:graphic>
          <a:graphicData uri="http://schemas.openxmlformats.org/drawingml/2006/table">
            <a:tbl>
              <a:tblPr/>
              <a:tblGrid>
                <a:gridCol w="1068389"/>
                <a:gridCol w="592450"/>
                <a:gridCol w="592450"/>
                <a:gridCol w="592450"/>
                <a:gridCol w="592450"/>
                <a:gridCol w="592450"/>
                <a:gridCol w="592450"/>
                <a:gridCol w="592450"/>
                <a:gridCol w="644262"/>
                <a:gridCol w="592450"/>
                <a:gridCol w="592450"/>
                <a:gridCol w="592450"/>
                <a:gridCol w="592450"/>
              </a:tblGrid>
              <a:tr h="0">
                <a:tc>
                  <a:txBody>
                    <a:bodyPr/>
                    <a:lstStyle/>
                    <a:p>
                      <a:pPr marR="0" indent="0" algn="l" rtl="0">
                        <a:lnSpc>
                          <a:spcPct val="119000"/>
                        </a:lnSpc>
                        <a:spcBef>
                          <a:spcPts val="0"/>
                        </a:spcBef>
                        <a:spcAft>
                          <a:spcPts val="600"/>
                        </a:spcAft>
                      </a:pPr>
                      <a:r>
                        <a:rPr lang="en-GB" sz="1900" kern="1400" dirty="0">
                          <a:solidFill>
                            <a:srgbClr val="000000"/>
                          </a:solidFill>
                          <a:effectLst/>
                          <a:latin typeface="Calibri"/>
                        </a:rPr>
                        <a:t> </a:t>
                      </a:r>
                      <a:endParaRPr lang="en-GB" sz="800" kern="1400" dirty="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ctr" rtl="0">
                        <a:lnSpc>
                          <a:spcPct val="119000"/>
                        </a:lnSpc>
                        <a:spcBef>
                          <a:spcPts val="0"/>
                        </a:spcBef>
                        <a:spcAft>
                          <a:spcPts val="600"/>
                        </a:spcAft>
                      </a:pPr>
                      <a:r>
                        <a:rPr lang="en-GB" sz="1900" kern="1400">
                          <a:solidFill>
                            <a:srgbClr val="000000"/>
                          </a:solidFill>
                          <a:effectLst/>
                          <a:latin typeface="Calibri"/>
                        </a:rPr>
                        <a:t>1w</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1w+</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1s</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1s+</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2b</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2b+</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2w</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2w+</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2s</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2s+</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3b</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3b+</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r>
              <a:tr h="584866">
                <a:tc>
                  <a:txBody>
                    <a:bodyPr/>
                    <a:lstStyle/>
                    <a:p>
                      <a:pPr marR="0" indent="0" algn="l" rtl="0">
                        <a:lnSpc>
                          <a:spcPct val="119000"/>
                        </a:lnSpc>
                        <a:spcBef>
                          <a:spcPts val="0"/>
                        </a:spcBef>
                        <a:spcAft>
                          <a:spcPts val="600"/>
                        </a:spcAft>
                      </a:pPr>
                      <a:r>
                        <a:rPr lang="en-GB" sz="1800" kern="1400">
                          <a:solidFill>
                            <a:srgbClr val="000000"/>
                          </a:solidFill>
                          <a:effectLst/>
                          <a:latin typeface="Calibri"/>
                        </a:rPr>
                        <a:t>Autumn 1</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L="342900" marR="0" indent="-342900" algn="l" rtl="0">
                        <a:lnSpc>
                          <a:spcPct val="119000"/>
                        </a:lnSpc>
                        <a:spcBef>
                          <a:spcPts val="0"/>
                        </a:spcBef>
                        <a:spcAft>
                          <a:spcPts val="600"/>
                        </a:spcAft>
                        <a:buFont typeface="Wingdings" pitchFamily="2" charset="2"/>
                        <a:buChar char="ü"/>
                      </a:pPr>
                      <a:r>
                        <a:rPr lang="en-GB" sz="1900" kern="1400" dirty="0">
                          <a:solidFill>
                            <a:srgbClr val="000000"/>
                          </a:solidFill>
                          <a:effectLst/>
                          <a:latin typeface="Calibri"/>
                        </a:rPr>
                        <a:t> </a:t>
                      </a:r>
                      <a:endParaRPr lang="en-GB" sz="800" kern="1400" dirty="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99FF99"/>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r>
              <a:tr h="584866">
                <a:tc>
                  <a:txBody>
                    <a:bodyPr/>
                    <a:lstStyle/>
                    <a:p>
                      <a:pPr marR="0" indent="0" algn="l" rtl="0">
                        <a:lnSpc>
                          <a:spcPct val="119000"/>
                        </a:lnSpc>
                        <a:spcBef>
                          <a:spcPts val="0"/>
                        </a:spcBef>
                        <a:spcAft>
                          <a:spcPts val="600"/>
                        </a:spcAft>
                      </a:pPr>
                      <a:r>
                        <a:rPr lang="en-GB" sz="1800" kern="1400">
                          <a:solidFill>
                            <a:srgbClr val="000000"/>
                          </a:solidFill>
                          <a:effectLst/>
                          <a:latin typeface="Calibri"/>
                        </a:rPr>
                        <a:t>Autumn 2</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99FF99"/>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r>
              <a:tr h="584866">
                <a:tc>
                  <a:txBody>
                    <a:bodyPr/>
                    <a:lstStyle/>
                    <a:p>
                      <a:pPr marR="0" indent="0" algn="l" rtl="0">
                        <a:lnSpc>
                          <a:spcPct val="119000"/>
                        </a:lnSpc>
                        <a:spcBef>
                          <a:spcPts val="0"/>
                        </a:spcBef>
                        <a:spcAft>
                          <a:spcPts val="600"/>
                        </a:spcAft>
                      </a:pPr>
                      <a:r>
                        <a:rPr lang="en-GB" sz="1800" kern="1400">
                          <a:solidFill>
                            <a:srgbClr val="000000"/>
                          </a:solidFill>
                          <a:effectLst/>
                          <a:latin typeface="Calibri"/>
                        </a:rPr>
                        <a:t>Spring 1</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99FF99"/>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r>
              <a:tr h="584866">
                <a:tc>
                  <a:txBody>
                    <a:bodyPr/>
                    <a:lstStyle/>
                    <a:p>
                      <a:pPr marR="0" indent="0" algn="l" rtl="0">
                        <a:lnSpc>
                          <a:spcPct val="119000"/>
                        </a:lnSpc>
                        <a:spcBef>
                          <a:spcPts val="0"/>
                        </a:spcBef>
                        <a:spcAft>
                          <a:spcPts val="600"/>
                        </a:spcAft>
                      </a:pPr>
                      <a:r>
                        <a:rPr lang="en-GB" sz="1800" kern="1400">
                          <a:solidFill>
                            <a:srgbClr val="000000"/>
                          </a:solidFill>
                          <a:effectLst/>
                          <a:latin typeface="Calibri"/>
                        </a:rPr>
                        <a:t>Spring 2</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99FF99"/>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r>
              <a:tr h="584866">
                <a:tc>
                  <a:txBody>
                    <a:bodyPr/>
                    <a:lstStyle/>
                    <a:p>
                      <a:pPr marR="0" indent="0" algn="l" rtl="0">
                        <a:lnSpc>
                          <a:spcPct val="119000"/>
                        </a:lnSpc>
                        <a:spcBef>
                          <a:spcPts val="0"/>
                        </a:spcBef>
                        <a:spcAft>
                          <a:spcPts val="600"/>
                        </a:spcAft>
                      </a:pPr>
                      <a:r>
                        <a:rPr lang="en-GB" sz="1800" kern="1400">
                          <a:solidFill>
                            <a:srgbClr val="000000"/>
                          </a:solidFill>
                          <a:effectLst/>
                          <a:latin typeface="Calibri"/>
                        </a:rPr>
                        <a:t>Summer 1</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99FF99"/>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r>
              <a:tr h="584866">
                <a:tc>
                  <a:txBody>
                    <a:bodyPr/>
                    <a:lstStyle/>
                    <a:p>
                      <a:pPr marR="0" indent="0" algn="l" rtl="0">
                        <a:lnSpc>
                          <a:spcPct val="119000"/>
                        </a:lnSpc>
                        <a:spcBef>
                          <a:spcPts val="0"/>
                        </a:spcBef>
                        <a:spcAft>
                          <a:spcPts val="600"/>
                        </a:spcAft>
                      </a:pPr>
                      <a:r>
                        <a:rPr lang="en-GB" sz="1800" kern="1400">
                          <a:solidFill>
                            <a:srgbClr val="000000"/>
                          </a:solidFill>
                          <a:effectLst/>
                          <a:latin typeface="Calibri"/>
                        </a:rPr>
                        <a:t>Summer 2</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dirty="0">
                          <a:solidFill>
                            <a:srgbClr val="000000"/>
                          </a:solidFill>
                          <a:effectLst/>
                          <a:latin typeface="Calibri"/>
                        </a:rPr>
                        <a:t> </a:t>
                      </a:r>
                      <a:endParaRPr lang="en-GB" sz="800" kern="1400" dirty="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DA9694"/>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E6B9B8"/>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FFFF66"/>
                    </a:solidFill>
                  </a:tcPr>
                </a:tc>
                <a:tc>
                  <a:txBody>
                    <a:bodyPr/>
                    <a:lstStyle/>
                    <a:p>
                      <a:pPr marR="0" indent="0" algn="l" rtl="0">
                        <a:lnSpc>
                          <a:spcPct val="119000"/>
                        </a:lnSpc>
                        <a:spcBef>
                          <a:spcPts val="0"/>
                        </a:spcBef>
                        <a:spcAft>
                          <a:spcPts val="600"/>
                        </a:spcAft>
                      </a:pPr>
                      <a:r>
                        <a:rPr lang="en-GB" sz="1900" kern="1400">
                          <a:solidFill>
                            <a:srgbClr val="000000"/>
                          </a:solidFill>
                          <a:effectLst/>
                          <a:latin typeface="Calibri"/>
                        </a:rPr>
                        <a:t> </a:t>
                      </a:r>
                      <a:endParaRPr lang="en-GB" sz="800" kern="140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99FF99"/>
                    </a:solidFill>
                  </a:tcPr>
                </a:tc>
                <a:tc>
                  <a:txBody>
                    <a:bodyPr/>
                    <a:lstStyle/>
                    <a:p>
                      <a:pPr marR="0" indent="0" algn="l" rtl="0">
                        <a:lnSpc>
                          <a:spcPct val="119000"/>
                        </a:lnSpc>
                        <a:spcBef>
                          <a:spcPts val="0"/>
                        </a:spcBef>
                        <a:spcAft>
                          <a:spcPts val="600"/>
                        </a:spcAft>
                      </a:pPr>
                      <a:r>
                        <a:rPr lang="en-GB" sz="1900" kern="1400" dirty="0">
                          <a:solidFill>
                            <a:srgbClr val="000000"/>
                          </a:solidFill>
                          <a:effectLst/>
                          <a:latin typeface="Calibri"/>
                        </a:rPr>
                        <a:t> </a:t>
                      </a:r>
                      <a:endParaRPr lang="en-GB" sz="800" kern="1400" dirty="0">
                        <a:solidFill>
                          <a:srgbClr val="000000"/>
                        </a:solidFill>
                        <a:effectLst/>
                        <a:latin typeface="Calibri"/>
                      </a:endParaRPr>
                    </a:p>
                  </a:txBody>
                  <a:tcPr marL="29690" marR="29690" marT="29690" marB="2969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00FF00"/>
                    </a:solidFill>
                  </a:tcPr>
                </a:tc>
              </a:tr>
            </a:tbl>
          </a:graphicData>
        </a:graphic>
      </p:graphicFrame>
      <p:sp>
        <p:nvSpPr>
          <p:cNvPr id="7" name="Control 4"/>
          <p:cNvSpPr>
            <a:spLocks noChangeArrowheads="1" noChangeShapeType="1"/>
          </p:cNvSpPr>
          <p:nvPr/>
        </p:nvSpPr>
        <p:spPr bwMode="auto">
          <a:xfrm>
            <a:off x="635000" y="3109913"/>
            <a:ext cx="10137775" cy="504348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268760"/>
            <a:ext cx="2376264" cy="1336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106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0923" y="1916832"/>
            <a:ext cx="4939547" cy="388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normAutofit fontScale="90000"/>
          </a:bodyPr>
          <a:lstStyle/>
          <a:p>
            <a:r>
              <a:rPr lang="en-GB" dirty="0" smtClean="0"/>
              <a:t>How can you support your child’s learning at home?</a:t>
            </a:r>
            <a:endParaRPr lang="en-GB" dirty="0"/>
          </a:p>
        </p:txBody>
      </p:sp>
      <p:sp>
        <p:nvSpPr>
          <p:cNvPr id="5" name="Content Placeholder 4"/>
          <p:cNvSpPr>
            <a:spLocks noGrp="1"/>
          </p:cNvSpPr>
          <p:nvPr>
            <p:ph sz="half" idx="1"/>
          </p:nvPr>
        </p:nvSpPr>
        <p:spPr>
          <a:xfrm>
            <a:off x="539552" y="2354739"/>
            <a:ext cx="3106688" cy="4525963"/>
          </a:xfrm>
        </p:spPr>
        <p:txBody>
          <a:bodyPr/>
          <a:lstStyle/>
          <a:p>
            <a:pPr marL="0" indent="0">
              <a:buNone/>
            </a:pPr>
            <a:r>
              <a:rPr lang="en-GB" dirty="0" smtClean="0"/>
              <a:t>Teacher’s will give you guidance, based on the key objectives (found on the website) as to what your child needs to work on.</a:t>
            </a:r>
            <a:endParaRPr lang="en-GB" dirty="0"/>
          </a:p>
        </p:txBody>
      </p:sp>
    </p:spTree>
    <p:extLst>
      <p:ext uri="{BB962C8B-B14F-4D97-AF65-F5344CB8AC3E}">
        <p14:creationId xmlns:p14="http://schemas.microsoft.com/office/powerpoint/2010/main" val="180031206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the bottom line?</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Our assessment system may have changed, but your children haven’t!</a:t>
            </a:r>
          </a:p>
          <a:p>
            <a:pPr marL="0" indent="0">
              <a:buNone/>
            </a:pPr>
            <a:endParaRPr lang="en-GB" dirty="0"/>
          </a:p>
          <a:p>
            <a:pPr marL="0" indent="0">
              <a:buNone/>
            </a:pPr>
            <a:r>
              <a:rPr lang="en-GB" dirty="0" smtClean="0"/>
              <a:t>It is our job to make sure that we do everything that we can to meet their individual needs and ensure that they make very good progress while they are with us.</a:t>
            </a:r>
          </a:p>
          <a:p>
            <a:pPr marL="0" indent="0">
              <a:buNone/>
            </a:pPr>
            <a:endParaRPr lang="en-GB" dirty="0"/>
          </a:p>
          <a:p>
            <a:pPr marL="0" indent="0">
              <a:buNone/>
            </a:pPr>
            <a:r>
              <a:rPr lang="en-GB" dirty="0" smtClean="0"/>
              <a:t>We will do everything that we can to prepare them for secondary school and beyond.</a:t>
            </a:r>
          </a:p>
        </p:txBody>
      </p:sp>
    </p:spTree>
    <p:extLst>
      <p:ext uri="{BB962C8B-B14F-4D97-AF65-F5344CB8AC3E}">
        <p14:creationId xmlns:p14="http://schemas.microsoft.com/office/powerpoint/2010/main" val="331310032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39329"/>
            <a:ext cx="9144000"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solidFill>
                  <a:schemeClr val="tx1"/>
                </a:solidFill>
              </a:rPr>
              <a:t>Great results </a:t>
            </a:r>
            <a:r>
              <a:rPr lang="en-GB" sz="4800" dirty="0" smtClean="0">
                <a:solidFill>
                  <a:schemeClr val="tx1"/>
                </a:solidFill>
              </a:rPr>
              <a:t>through </a:t>
            </a:r>
            <a:endParaRPr lang="en-GB" sz="4800" dirty="0" smtClean="0">
              <a:solidFill>
                <a:schemeClr val="tx1"/>
              </a:solidFill>
            </a:endParaRPr>
          </a:p>
          <a:p>
            <a:pPr algn="ctr"/>
            <a:r>
              <a:rPr lang="en-GB" sz="4800" dirty="0" smtClean="0">
                <a:solidFill>
                  <a:schemeClr val="tx1"/>
                </a:solidFill>
              </a:rPr>
              <a:t>irresistible </a:t>
            </a:r>
            <a:r>
              <a:rPr lang="en-GB" sz="4800" dirty="0" smtClean="0">
                <a:solidFill>
                  <a:schemeClr val="tx1"/>
                </a:solidFill>
              </a:rPr>
              <a:t>learning and fun!</a:t>
            </a:r>
            <a:endParaRPr lang="en-GB" sz="4800" dirty="0">
              <a:solidFill>
                <a:schemeClr val="tx1"/>
              </a:solidFill>
            </a:endParaRPr>
          </a:p>
        </p:txBody>
      </p:sp>
      <p:pic>
        <p:nvPicPr>
          <p:cNvPr id="2" name="Picture 1"/>
          <p:cNvPicPr>
            <a:picLocks noChangeAspect="1"/>
          </p:cNvPicPr>
          <p:nvPr/>
        </p:nvPicPr>
        <p:blipFill>
          <a:blip r:embed="rId2"/>
          <a:stretch>
            <a:fillRect/>
          </a:stretch>
        </p:blipFill>
        <p:spPr>
          <a:xfrm>
            <a:off x="107504" y="253366"/>
            <a:ext cx="881429" cy="782762"/>
          </a:xfrm>
          <a:prstGeom prst="rect">
            <a:avLst/>
          </a:prstGeom>
        </p:spPr>
      </p:pic>
      <p:pic>
        <p:nvPicPr>
          <p:cNvPr id="8" name="Picture 7"/>
          <p:cNvPicPr>
            <a:picLocks noChangeAspect="1"/>
          </p:cNvPicPr>
          <p:nvPr/>
        </p:nvPicPr>
        <p:blipFill>
          <a:blip r:embed="rId2"/>
          <a:stretch>
            <a:fillRect/>
          </a:stretch>
        </p:blipFill>
        <p:spPr>
          <a:xfrm>
            <a:off x="8100392" y="253366"/>
            <a:ext cx="881429" cy="782762"/>
          </a:xfrm>
          <a:prstGeom prst="rect">
            <a:avLst/>
          </a:prstGeom>
        </p:spPr>
      </p:pic>
      <p:pic>
        <p:nvPicPr>
          <p:cNvPr id="3" name="Picture 2"/>
          <p:cNvPicPr>
            <a:picLocks noChangeAspect="1"/>
          </p:cNvPicPr>
          <p:nvPr/>
        </p:nvPicPr>
        <p:blipFill>
          <a:blip r:embed="rId3"/>
          <a:stretch>
            <a:fillRect/>
          </a:stretch>
        </p:blipFill>
        <p:spPr>
          <a:xfrm>
            <a:off x="1008480" y="1434540"/>
            <a:ext cx="6922349" cy="5423460"/>
          </a:xfrm>
          <a:prstGeom prst="rect">
            <a:avLst/>
          </a:prstGeom>
        </p:spPr>
      </p:pic>
    </p:spTree>
    <p:extLst>
      <p:ext uri="{BB962C8B-B14F-4D97-AF65-F5344CB8AC3E}">
        <p14:creationId xmlns:p14="http://schemas.microsoft.com/office/powerpoint/2010/main" val="8588024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1766</TotalTime>
  <Words>1002</Words>
  <Application>Microsoft Office PowerPoint</Application>
  <PresentationFormat>On-screen Show (4:3)</PresentationFormat>
  <Paragraphs>258</Paragraphs>
  <Slides>57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57</vt:i4>
      </vt:variant>
    </vt:vector>
  </HeadingPairs>
  <TitlesOfParts>
    <vt:vector size="62" baseType="lpstr">
      <vt:lpstr>Arial</vt:lpstr>
      <vt:lpstr>Calibri</vt:lpstr>
      <vt:lpstr>SassoonPrimaryType</vt:lpstr>
      <vt:lpstr>Wingdings</vt:lpstr>
      <vt:lpstr>Office Theme</vt:lpstr>
      <vt:lpstr>The New Curriculum and Assessment  at  St Mary’s Bentworth CE Primary School</vt:lpstr>
      <vt:lpstr>Today’s information session:</vt:lpstr>
      <vt:lpstr>Changes to the New Curriculum </vt:lpstr>
      <vt:lpstr>Changes to the New Curriculum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Changes to Assessment:  </vt:lpstr>
      <vt:lpstr>How will you know how your child is doing?</vt:lpstr>
      <vt:lpstr>PowerPoint Presentation</vt:lpstr>
      <vt:lpstr>How will you know how your child is doing?</vt:lpstr>
      <vt:lpstr>PowerPoint Presentation</vt:lpstr>
      <vt:lpstr>How will you know how your child is doing?</vt:lpstr>
      <vt:lpstr>STEPS</vt:lpstr>
      <vt:lpstr>STEPS</vt:lpstr>
      <vt:lpstr>STEPS</vt:lpstr>
      <vt:lpstr>STEPS</vt:lpstr>
      <vt:lpstr>PowerPoint Presentation</vt:lpstr>
      <vt:lpstr>Annual Reports and Parents Evenings:</vt:lpstr>
      <vt:lpstr>You will receive a sheet with three of these for Reading, Writing &amp; Maths (with the key) :</vt:lpstr>
      <vt:lpstr>How can you support your child’s learning at home?</vt:lpstr>
      <vt:lpstr>What is the bottom line?</vt:lpstr>
      <vt:lpstr>PowerPoint Presentation</vt:lpstr>
    </vt:vector>
  </TitlesOfParts>
  <Company>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New Curriculum and Assessment  at  Rowledge C of E Primary</dc:title>
  <dc:creator>Sarah Oliver</dc:creator>
  <cp:lastModifiedBy>Jo Ayres</cp:lastModifiedBy>
  <cp:revision>64</cp:revision>
  <dcterms:created xsi:type="dcterms:W3CDTF">2015-11-05T10:31:05Z</dcterms:created>
  <dcterms:modified xsi:type="dcterms:W3CDTF">2016-01-07T09:49:17Z</dcterms:modified>
</cp:coreProperties>
</file>