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9B718C0-8393-4F90-B895-8274033912FC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A360F8AE-FF3F-486C-A776-018080901703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7816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718C0-8393-4F90-B895-8274033912FC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0F8AE-FF3F-486C-A776-018080901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883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718C0-8393-4F90-B895-8274033912FC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0F8AE-FF3F-486C-A776-018080901703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0386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718C0-8393-4F90-B895-8274033912FC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0F8AE-FF3F-486C-A776-018080901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014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718C0-8393-4F90-B895-8274033912FC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0F8AE-FF3F-486C-A776-018080901703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1372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718C0-8393-4F90-B895-8274033912FC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0F8AE-FF3F-486C-A776-018080901703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0533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718C0-8393-4F90-B895-8274033912FC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0F8AE-FF3F-486C-A776-018080901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65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718C0-8393-4F90-B895-8274033912FC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0F8AE-FF3F-486C-A776-018080901703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5873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718C0-8393-4F90-B895-8274033912FC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0F8AE-FF3F-486C-A776-018080901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258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718C0-8393-4F90-B895-8274033912FC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0F8AE-FF3F-486C-A776-018080901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18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718C0-8393-4F90-B895-8274033912FC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0F8AE-FF3F-486C-A776-018080901703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62148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718C0-8393-4F90-B895-8274033912FC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0F8AE-FF3F-486C-A776-018080901703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84072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718C0-8393-4F90-B895-8274033912FC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0F8AE-FF3F-486C-A776-018080901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5670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718C0-8393-4F90-B895-8274033912FC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0F8AE-FF3F-486C-A776-018080901703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72012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718C0-8393-4F90-B895-8274033912FC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0F8AE-FF3F-486C-A776-018080901703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50301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718C0-8393-4F90-B895-8274033912FC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0F8AE-FF3F-486C-A776-018080901703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89851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718C0-8393-4F90-B895-8274033912FC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0F8AE-FF3F-486C-A776-018080901703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5039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9B718C0-8393-4F90-B895-8274033912FC}" type="datetimeFigureOut">
              <a:rPr lang="en-GB" smtClean="0"/>
              <a:t>20/01/2022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360F8AE-FF3F-486C-A776-018080901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623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73" r:id="rId13"/>
    <p:sldLayoutId id="2147483774" r:id="rId14"/>
    <p:sldLayoutId id="2147483775" r:id="rId15"/>
    <p:sldLayoutId id="2147483776" r:id="rId16"/>
    <p:sldLayoutId id="21474837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Year R Maths Information Meeting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January 2022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2994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happens in Oak Class?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Daily Maths sessions: 10min whole group and then split into differentiated groups for an adult led task (10-15mins)</a:t>
            </a:r>
          </a:p>
          <a:p>
            <a:r>
              <a:rPr lang="en-GB" dirty="0" smtClean="0"/>
              <a:t>Whole group session may involve: </a:t>
            </a:r>
            <a:r>
              <a:rPr lang="en-GB" dirty="0" err="1" smtClean="0"/>
              <a:t>Numberblocks</a:t>
            </a:r>
            <a:r>
              <a:rPr lang="en-GB" dirty="0" smtClean="0"/>
              <a:t> episode discussed, mental maths (counting/one more and less.) </a:t>
            </a:r>
            <a:r>
              <a:rPr lang="en-GB" dirty="0"/>
              <a:t>M</a:t>
            </a:r>
            <a:r>
              <a:rPr lang="en-GB" dirty="0" smtClean="0"/>
              <a:t>oving onto addition, subtraction, doubles and halves.</a:t>
            </a:r>
          </a:p>
          <a:p>
            <a:r>
              <a:rPr lang="en-GB" dirty="0" smtClean="0"/>
              <a:t>Adult led group may involve: practical and written work on current topic (number, calculation, shape, measure etc.)</a:t>
            </a:r>
          </a:p>
          <a:p>
            <a:r>
              <a:rPr lang="en-GB" dirty="0" smtClean="0"/>
              <a:t>Rainbow Challenges: Include one maths activity. These will start after Easter.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98118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End of Year Expectations (Number)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Have a deep understanding of number to 10, including the composition of each number. </a:t>
            </a:r>
            <a:endParaRPr lang="en-GB" dirty="0" smtClean="0"/>
          </a:p>
          <a:p>
            <a:r>
              <a:rPr lang="en-GB" dirty="0" err="1" smtClean="0"/>
              <a:t>Subitise</a:t>
            </a:r>
            <a:r>
              <a:rPr lang="en-GB" dirty="0" smtClean="0"/>
              <a:t> </a:t>
            </a:r>
            <a:r>
              <a:rPr lang="en-GB" dirty="0"/>
              <a:t>(recognise quantities without counting) up to 5. </a:t>
            </a:r>
            <a:r>
              <a:rPr lang="en-GB" dirty="0" smtClean="0"/>
              <a:t> </a:t>
            </a:r>
          </a:p>
          <a:p>
            <a:r>
              <a:rPr lang="en-GB" dirty="0" smtClean="0"/>
              <a:t>Automatically </a:t>
            </a:r>
            <a:r>
              <a:rPr lang="en-GB" dirty="0"/>
              <a:t>recall (without reference to rhymes, counting or other aids) number bonds up to 5 (including subtraction facts) and some number bonds to 10, including double </a:t>
            </a:r>
            <a:r>
              <a:rPr lang="en-GB" dirty="0" smtClean="0"/>
              <a:t>facts.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5172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End of Year Expectations (</a:t>
            </a:r>
            <a:r>
              <a:rPr lang="en-GB" dirty="0" smtClean="0"/>
              <a:t>Numerical Patterns)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Verbally count beyond 20, recognising the pattern of the counting system. </a:t>
            </a:r>
          </a:p>
          <a:p>
            <a:r>
              <a:rPr lang="en-GB" dirty="0" smtClean="0"/>
              <a:t>Compare </a:t>
            </a:r>
            <a:r>
              <a:rPr lang="en-GB" dirty="0"/>
              <a:t>quantities up to 10 in different contexts, recognising when one quantity is greater than, less than or the same as the other quantity. </a:t>
            </a:r>
            <a:r>
              <a:rPr lang="en-GB" dirty="0" smtClean="0"/>
              <a:t> </a:t>
            </a:r>
          </a:p>
          <a:p>
            <a:r>
              <a:rPr lang="en-GB" dirty="0" smtClean="0"/>
              <a:t>Explore </a:t>
            </a:r>
            <a:r>
              <a:rPr lang="en-GB" dirty="0"/>
              <a:t>and represent patterns within numbers up to 10, including evens and odds, double facts and how quantities can be distributed equally.</a:t>
            </a:r>
          </a:p>
        </p:txBody>
      </p:sp>
    </p:spTree>
    <p:extLst>
      <p:ext uri="{BB962C8B-B14F-4D97-AF65-F5344CB8AC3E}">
        <p14:creationId xmlns:p14="http://schemas.microsoft.com/office/powerpoint/2010/main" val="1570994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 areas covered in class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Shape</a:t>
            </a:r>
          </a:p>
          <a:p>
            <a:r>
              <a:rPr lang="en-GB" dirty="0" smtClean="0"/>
              <a:t>Position and Direction</a:t>
            </a:r>
          </a:p>
          <a:p>
            <a:r>
              <a:rPr lang="en-GB" dirty="0" smtClean="0"/>
              <a:t>Repeating Patterns</a:t>
            </a:r>
          </a:p>
          <a:p>
            <a:r>
              <a:rPr lang="en-GB" dirty="0" smtClean="0"/>
              <a:t>Measure – height, length, weight</a:t>
            </a:r>
          </a:p>
          <a:p>
            <a:r>
              <a:rPr lang="en-GB" dirty="0" smtClean="0"/>
              <a:t>Time – sequencing, telling the time (o’clock)</a:t>
            </a:r>
          </a:p>
          <a:p>
            <a:r>
              <a:rPr lang="en-GB" dirty="0" smtClean="0"/>
              <a:t>Money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0858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Concrete, Visual, Abstract (CVA)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System used throughout the school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7155" y="3124925"/>
            <a:ext cx="6066845" cy="257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61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can you support at home?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Number: Songs and rhymes. Games like snakes and ladders, bingo, dominoes, card games (snap) etc.</a:t>
            </a:r>
          </a:p>
          <a:p>
            <a:r>
              <a:rPr lang="en-GB" dirty="0" smtClean="0"/>
              <a:t>Measure: Cooking, measuring height, telling the time, keeping a calendar </a:t>
            </a:r>
            <a:r>
              <a:rPr lang="en-GB" dirty="0" err="1" smtClean="0"/>
              <a:t>etc</a:t>
            </a:r>
            <a:endParaRPr lang="en-GB" dirty="0" smtClean="0"/>
          </a:p>
          <a:p>
            <a:r>
              <a:rPr lang="en-GB" dirty="0" smtClean="0"/>
              <a:t>Shape: Hunts, pictures, sorting the shopping </a:t>
            </a:r>
            <a:r>
              <a:rPr lang="en-GB" dirty="0" err="1" smtClean="0"/>
              <a:t>etc</a:t>
            </a:r>
            <a:endParaRPr lang="en-GB" dirty="0" smtClean="0"/>
          </a:p>
          <a:p>
            <a:r>
              <a:rPr lang="en-GB" dirty="0" smtClean="0"/>
              <a:t>Money: Shopping games, setting up a shop and letting the children see real money!</a:t>
            </a:r>
          </a:p>
          <a:p>
            <a:r>
              <a:rPr lang="en-GB" dirty="0" smtClean="0"/>
              <a:t> Extra ideas home in book bags tomorrow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6876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Props around </a:t>
            </a:r>
            <a:r>
              <a:rPr lang="en-GB" dirty="0"/>
              <a:t>the House </a:t>
            </a:r>
            <a:br>
              <a:rPr lang="en-GB" dirty="0"/>
            </a:br>
            <a:r>
              <a:rPr lang="en-GB" sz="2200" dirty="0"/>
              <a:t>Ideas taken from Maths for Mums and Dads </a:t>
            </a:r>
            <a:r>
              <a:rPr lang="en-GB" sz="2200" dirty="0" err="1"/>
              <a:t>Eastaway</a:t>
            </a:r>
            <a:r>
              <a:rPr lang="en-GB" sz="2200" dirty="0"/>
              <a:t>, R. and Askew, M. (2010)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1400" dirty="0">
                <a:latin typeface="+mj-lt"/>
              </a:rPr>
              <a:t>A prominent clock- digital and analogue is even better. Place it somewhere where you can talk about the time each day. </a:t>
            </a:r>
            <a:r>
              <a:rPr lang="en-GB" sz="1400" dirty="0" smtClean="0">
                <a:latin typeface="+mj-lt"/>
              </a:rPr>
              <a:t> </a:t>
            </a:r>
          </a:p>
          <a:p>
            <a:r>
              <a:rPr lang="en-GB" sz="1400" dirty="0" smtClean="0">
                <a:latin typeface="+mj-lt"/>
              </a:rPr>
              <a:t>A </a:t>
            </a:r>
            <a:r>
              <a:rPr lang="en-GB" sz="1400" dirty="0">
                <a:latin typeface="+mj-lt"/>
              </a:rPr>
              <a:t>traditional wall calendar-Calendars help with counting days, spotting number </a:t>
            </a:r>
            <a:r>
              <a:rPr lang="en-GB" sz="1400" dirty="0" smtClean="0">
                <a:latin typeface="+mj-lt"/>
              </a:rPr>
              <a:t>patterns</a:t>
            </a:r>
          </a:p>
          <a:p>
            <a:r>
              <a:rPr lang="en-GB" sz="1400" dirty="0" smtClean="0">
                <a:latin typeface="+mj-lt"/>
              </a:rPr>
              <a:t>Board </a:t>
            </a:r>
            <a:r>
              <a:rPr lang="en-GB" sz="1400" dirty="0">
                <a:latin typeface="+mj-lt"/>
              </a:rPr>
              <a:t>games that involve dice or spinners-helps with counting and the idea of </a:t>
            </a:r>
            <a:r>
              <a:rPr lang="en-GB" sz="1400" dirty="0" smtClean="0">
                <a:latin typeface="+mj-lt"/>
              </a:rPr>
              <a:t>chance</a:t>
            </a:r>
          </a:p>
          <a:p>
            <a:r>
              <a:rPr lang="en-GB" sz="1400" dirty="0" smtClean="0">
                <a:latin typeface="+mj-lt"/>
              </a:rPr>
              <a:t>A </a:t>
            </a:r>
            <a:r>
              <a:rPr lang="en-GB" sz="1400" dirty="0">
                <a:latin typeface="+mj-lt"/>
              </a:rPr>
              <a:t>pack of playing cards- Card games can be adapted in many ways to learn about number bonds, chance, adding and subtracting </a:t>
            </a:r>
          </a:p>
          <a:p>
            <a:r>
              <a:rPr lang="en-GB" sz="1400" dirty="0" smtClean="0">
                <a:latin typeface="+mj-lt"/>
              </a:rPr>
              <a:t>Dried </a:t>
            </a:r>
            <a:r>
              <a:rPr lang="en-GB" sz="1400" dirty="0">
                <a:latin typeface="+mj-lt"/>
              </a:rPr>
              <a:t>beans, Macaroni or Smarties- for counting and estimating </a:t>
            </a:r>
          </a:p>
          <a:p>
            <a:r>
              <a:rPr lang="en-GB" sz="1400" dirty="0" smtClean="0">
                <a:latin typeface="+mj-lt"/>
              </a:rPr>
              <a:t>A </a:t>
            </a:r>
            <a:r>
              <a:rPr lang="en-GB" sz="1400" dirty="0">
                <a:latin typeface="+mj-lt"/>
              </a:rPr>
              <a:t>tape measure and a ruler- Let your child help when measuring up for furniture, curtains </a:t>
            </a:r>
            <a:r>
              <a:rPr lang="en-GB" sz="1400" dirty="0" err="1" smtClean="0">
                <a:latin typeface="+mj-lt"/>
              </a:rPr>
              <a:t>etc</a:t>
            </a:r>
            <a:endParaRPr lang="en-GB" sz="1400" dirty="0" smtClean="0">
              <a:latin typeface="+mj-lt"/>
            </a:endParaRPr>
          </a:p>
          <a:p>
            <a:r>
              <a:rPr lang="en-GB" sz="1400" dirty="0" smtClean="0">
                <a:latin typeface="+mj-lt"/>
              </a:rPr>
              <a:t>A </a:t>
            </a:r>
            <a:r>
              <a:rPr lang="en-GB" sz="1400" dirty="0">
                <a:latin typeface="+mj-lt"/>
              </a:rPr>
              <a:t>large bar of chocolate (one divided into chunks)- a great motivator for </a:t>
            </a:r>
            <a:r>
              <a:rPr lang="en-GB" sz="1400" dirty="0" smtClean="0">
                <a:latin typeface="+mj-lt"/>
              </a:rPr>
              <a:t>‘sharing’ work</a:t>
            </a:r>
          </a:p>
          <a:p>
            <a:r>
              <a:rPr lang="en-GB" sz="1400" dirty="0" smtClean="0">
                <a:latin typeface="+mj-lt"/>
              </a:rPr>
              <a:t>Fridge </a:t>
            </a:r>
            <a:r>
              <a:rPr lang="en-GB" sz="1400" dirty="0">
                <a:latin typeface="+mj-lt"/>
              </a:rPr>
              <a:t>magnets with numbers </a:t>
            </a:r>
            <a:r>
              <a:rPr lang="en-GB" sz="1400" dirty="0" smtClean="0">
                <a:latin typeface="+mj-lt"/>
              </a:rPr>
              <a:t>on</a:t>
            </a:r>
          </a:p>
          <a:p>
            <a:r>
              <a:rPr lang="en-GB" sz="1400" dirty="0" smtClean="0">
                <a:latin typeface="+mj-lt"/>
              </a:rPr>
              <a:t>Unusual </a:t>
            </a:r>
            <a:r>
              <a:rPr lang="en-GB" sz="1400" dirty="0">
                <a:latin typeface="+mj-lt"/>
              </a:rPr>
              <a:t>dice- not all dice have faces 1-6, hexagonal dice, coloured dice, dice from board games all make talking about chance a little more interesting </a:t>
            </a:r>
            <a:endParaRPr lang="en-GB" sz="1400" dirty="0" smtClean="0">
              <a:latin typeface="+mj-lt"/>
            </a:endParaRPr>
          </a:p>
          <a:p>
            <a:r>
              <a:rPr lang="en-GB" sz="1400" dirty="0" smtClean="0">
                <a:latin typeface="+mj-lt"/>
              </a:rPr>
              <a:t>A </a:t>
            </a:r>
            <a:r>
              <a:rPr lang="en-GB" sz="1400" dirty="0">
                <a:latin typeface="+mj-lt"/>
              </a:rPr>
              <a:t>dartboard with </a:t>
            </a:r>
            <a:r>
              <a:rPr lang="en-GB" sz="1400" dirty="0" err="1">
                <a:latin typeface="+mj-lt"/>
              </a:rPr>
              <a:t>velcro</a:t>
            </a:r>
            <a:r>
              <a:rPr lang="en-GB" sz="1400" dirty="0">
                <a:latin typeface="+mj-lt"/>
              </a:rPr>
              <a:t> darts- Helps with doubling, trebling, adding and subtracting</a:t>
            </a:r>
          </a:p>
        </p:txBody>
      </p:sp>
    </p:spTree>
    <p:extLst>
      <p:ext uri="{BB962C8B-B14F-4D97-AF65-F5344CB8AC3E}">
        <p14:creationId xmlns:p14="http://schemas.microsoft.com/office/powerpoint/2010/main" val="24328376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Maths Homework in Year 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Homework is going to be set fortnightly – this is to run alongside daily reading and Teddy Bear Words.</a:t>
            </a:r>
          </a:p>
          <a:p>
            <a:r>
              <a:rPr lang="en-GB" dirty="0" smtClean="0"/>
              <a:t>Ongoing activity ideas based on the current topic in class</a:t>
            </a:r>
          </a:p>
          <a:p>
            <a:r>
              <a:rPr lang="en-GB" dirty="0" smtClean="0"/>
              <a:t>As we move through the year – number </a:t>
            </a:r>
            <a:r>
              <a:rPr lang="en-GB" smtClean="0"/>
              <a:t>facts daily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04947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29</TotalTime>
  <Words>599</Words>
  <Application>Microsoft Office PowerPoint</Application>
  <PresentationFormat>Widescreen</PresentationFormat>
  <Paragraphs>45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Garamond</vt:lpstr>
      <vt:lpstr>Organic</vt:lpstr>
      <vt:lpstr>Year R Maths Information Meeting</vt:lpstr>
      <vt:lpstr>What happens in Oak Class?</vt:lpstr>
      <vt:lpstr>End of Year Expectations (Number)</vt:lpstr>
      <vt:lpstr>End of Year Expectations (Numerical Patterns)</vt:lpstr>
      <vt:lpstr>Other areas covered in class</vt:lpstr>
      <vt:lpstr>Concrete, Visual, Abstract (CVA)</vt:lpstr>
      <vt:lpstr>How can you support at home?</vt:lpstr>
      <vt:lpstr>Props around the House  Ideas taken from Maths for Mums and Dads Eastaway, R. and Askew, M. (2010)</vt:lpstr>
      <vt:lpstr>Maths Homework in Year 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Maths Information Meeting</dc:title>
  <dc:creator>Charlotte Baker</dc:creator>
  <cp:lastModifiedBy>Charlotte Baker</cp:lastModifiedBy>
  <cp:revision>4</cp:revision>
  <dcterms:created xsi:type="dcterms:W3CDTF">2022-01-20T10:23:59Z</dcterms:created>
  <dcterms:modified xsi:type="dcterms:W3CDTF">2022-01-20T10:53:37Z</dcterms:modified>
</cp:coreProperties>
</file>