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69" r:id="rId5"/>
    <p:sldId id="260" r:id="rId6"/>
    <p:sldId id="279" r:id="rId7"/>
    <p:sldId id="264" r:id="rId8"/>
    <p:sldId id="280" r:id="rId9"/>
    <p:sldId id="261" r:id="rId10"/>
    <p:sldId id="262" r:id="rId11"/>
    <p:sldId id="263" r:id="rId12"/>
    <p:sldId id="265" r:id="rId13"/>
    <p:sldId id="266" r:id="rId14"/>
    <p:sldId id="271" r:id="rId15"/>
    <p:sldId id="268" r:id="rId16"/>
    <p:sldId id="267" r:id="rId17"/>
    <p:sldId id="270" r:id="rId18"/>
    <p:sldId id="278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978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7AFE6-7F2A-4480-9EFE-4DAF90F42A72}" type="datetimeFigureOut">
              <a:rPr lang="en-GB" smtClean="0"/>
              <a:pPr/>
              <a:t>06/05/2015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C6C6A-79C6-4BC2-A70B-9A7EC4E810D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133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7AFE6-7F2A-4480-9EFE-4DAF90F42A72}" type="datetimeFigureOut">
              <a:rPr lang="en-GB" smtClean="0"/>
              <a:pPr/>
              <a:t>06/05/2015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C6C6A-79C6-4BC2-A70B-9A7EC4E810D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826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7AFE6-7F2A-4480-9EFE-4DAF90F42A72}" type="datetimeFigureOut">
              <a:rPr lang="en-GB" smtClean="0"/>
              <a:pPr/>
              <a:t>06/05/2015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C6C6A-79C6-4BC2-A70B-9A7EC4E810D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07190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7AFE6-7F2A-4480-9EFE-4DAF90F42A72}" type="datetimeFigureOut">
              <a:rPr lang="en-GB" smtClean="0"/>
              <a:pPr/>
              <a:t>06/05/2015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C6C6A-79C6-4BC2-A70B-9A7EC4E810D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49583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7AFE6-7F2A-4480-9EFE-4DAF90F42A72}" type="datetimeFigureOut">
              <a:rPr lang="en-GB" smtClean="0"/>
              <a:pPr/>
              <a:t>06/05/2015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C6C6A-79C6-4BC2-A70B-9A7EC4E810D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92362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7AFE6-7F2A-4480-9EFE-4DAF90F42A72}" type="datetimeFigureOut">
              <a:rPr lang="en-GB" smtClean="0"/>
              <a:pPr/>
              <a:t>06/05/2015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C6C6A-79C6-4BC2-A70B-9A7EC4E810D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69539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7AFE6-7F2A-4480-9EFE-4DAF90F42A72}" type="datetimeFigureOut">
              <a:rPr lang="en-GB" smtClean="0"/>
              <a:pPr/>
              <a:t>06/05/2015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C6C6A-79C6-4BC2-A70B-9A7EC4E810D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63833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7AFE6-7F2A-4480-9EFE-4DAF90F42A72}" type="datetimeFigureOut">
              <a:rPr lang="en-GB" smtClean="0"/>
              <a:pPr/>
              <a:t>06/05/2015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C6C6A-79C6-4BC2-A70B-9A7EC4E810D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94050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7AFE6-7F2A-4480-9EFE-4DAF90F42A72}" type="datetimeFigureOut">
              <a:rPr lang="en-GB" smtClean="0"/>
              <a:pPr/>
              <a:t>06/05/2015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C6C6A-79C6-4BC2-A70B-9A7EC4E810D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2804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7AFE6-7F2A-4480-9EFE-4DAF90F42A72}" type="datetimeFigureOut">
              <a:rPr lang="en-GB" smtClean="0"/>
              <a:pPr/>
              <a:t>06/05/2015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C6C6A-79C6-4BC2-A70B-9A7EC4E810D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2106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7AFE6-7F2A-4480-9EFE-4DAF90F42A72}" type="datetimeFigureOut">
              <a:rPr lang="en-GB" smtClean="0"/>
              <a:pPr/>
              <a:t>06/05/2015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C6C6A-79C6-4BC2-A70B-9A7EC4E810D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59781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17AFE6-7F2A-4480-9EFE-4DAF90F42A72}" type="datetimeFigureOut">
              <a:rPr lang="en-GB" smtClean="0"/>
              <a:pPr/>
              <a:t>06/05/2015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4C6C6A-79C6-4BC2-A70B-9A7EC4E810D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2204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51720" y="476672"/>
            <a:ext cx="53839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Social Networkin</a:t>
            </a:r>
            <a:r>
              <a:rPr lang="en-US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g</a:t>
            </a:r>
            <a:endParaRPr lang="en-US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195736" y="5157192"/>
            <a:ext cx="47864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 Parents Guide</a:t>
            </a:r>
            <a:endParaRPr lang="en-US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026" name="Picture 2" descr="http://login.greatbignews.com/UserFiles/184/images/facebookF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060848"/>
            <a:ext cx="24384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freshxpros.com/images/Teens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132856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7343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21297" y="4221088"/>
            <a:ext cx="820891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/>
              <a:t>Social </a:t>
            </a:r>
            <a:r>
              <a:rPr lang="en-GB" sz="2400" dirty="0"/>
              <a:t>networking </a:t>
            </a:r>
            <a:r>
              <a:rPr lang="en-GB" sz="2400" dirty="0" smtClean="0"/>
              <a:t>refers </a:t>
            </a:r>
            <a:r>
              <a:rPr lang="en-GB" sz="2400" dirty="0"/>
              <a:t>to a community where one connects and communicates with others on the Internet. Although the actual format may vary from website to website, communication is accomplished using a variety of methods, such as web logs or “blogs, instant messaging, email, video, chat rooms </a:t>
            </a:r>
            <a:r>
              <a:rPr lang="en-GB" sz="2400"/>
              <a:t>or </a:t>
            </a:r>
            <a:r>
              <a:rPr lang="en-GB" sz="2400" smtClean="0"/>
              <a:t>forums”</a:t>
            </a:r>
            <a:r>
              <a:rPr lang="en-GB" sz="2400" dirty="0"/>
              <a:t/>
            </a:r>
            <a:br>
              <a:rPr lang="en-GB" sz="2400" dirty="0"/>
            </a:br>
            <a:endParaRPr lang="en-GB" sz="2400" dirty="0"/>
          </a:p>
        </p:txBody>
      </p:sp>
      <p:sp>
        <p:nvSpPr>
          <p:cNvPr id="3" name="Rectangle 2"/>
          <p:cNvSpPr/>
          <p:nvPr/>
        </p:nvSpPr>
        <p:spPr>
          <a:xfrm>
            <a:off x="107505" y="0"/>
            <a:ext cx="903649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Social Networkin</a:t>
            </a:r>
            <a:r>
              <a:rPr lang="en-U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g Sites:</a:t>
            </a:r>
          </a:p>
          <a:p>
            <a:pPr algn="ctr"/>
            <a:r>
              <a:rPr lang="en-U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What Are They?</a:t>
            </a:r>
            <a:endParaRPr lang="en-US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3074" name="Picture 2" descr="http://newsimg.bbc.co.uk/media/images/44523000/jpg/_44523332_socialnetworking5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758649"/>
            <a:ext cx="3968823" cy="2232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124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504" y="692696"/>
            <a:ext cx="903649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Social Networkin</a:t>
            </a:r>
            <a:r>
              <a:rPr lang="en-U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g Sites:</a:t>
            </a:r>
          </a:p>
          <a:p>
            <a:pPr algn="ctr"/>
            <a:endParaRPr lang="en-US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2276872"/>
            <a:ext cx="4086201" cy="165618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2052" name="Picture 4" descr="http://www.tcd.ie/disability/projects/DS3/images/faceboo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276872"/>
            <a:ext cx="3779912" cy="163128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ww.bobcorritore.com/images/MySpaceLog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365104"/>
            <a:ext cx="1714500" cy="17145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24128" y="4293096"/>
            <a:ext cx="1800200" cy="18002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062641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costumeco.com.au/costumes/p-party/prisoner_chil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57818" y="500042"/>
            <a:ext cx="3571875" cy="571024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57158" y="1571612"/>
            <a:ext cx="592935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Is it </a:t>
            </a:r>
            <a:r>
              <a:rPr lang="en-GB" sz="3200" b="1" dirty="0" smtClean="0"/>
              <a:t>not illegal </a:t>
            </a:r>
            <a:r>
              <a:rPr lang="en-GB" sz="3200" dirty="0" smtClean="0"/>
              <a:t>for an under 13 year old to have an account, but it is against most usage policies. If  discovered the account is terminated and the email address used black listed.</a:t>
            </a:r>
            <a:endParaRPr lang="en-GB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00166" y="214290"/>
            <a:ext cx="621510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Access To Social Networking Sites</a:t>
            </a:r>
            <a:endParaRPr lang="en-US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7410" name="Picture 2" descr="http://www.mapds.com.au/newsletters/0807/iphone_hom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214554"/>
            <a:ext cx="1342168" cy="2214578"/>
          </a:xfrm>
          <a:prstGeom prst="rect">
            <a:avLst/>
          </a:prstGeom>
          <a:noFill/>
        </p:spPr>
      </p:pic>
      <p:pic>
        <p:nvPicPr>
          <p:cNvPr id="17412" name="Picture 4" descr="http://kpnv.files.wordpress.com/2008/10/nintendo-ds-lite-black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794" y="2071678"/>
            <a:ext cx="2307188" cy="2214901"/>
          </a:xfrm>
          <a:prstGeom prst="rect">
            <a:avLst/>
          </a:prstGeom>
          <a:noFill/>
        </p:spPr>
      </p:pic>
      <p:pic>
        <p:nvPicPr>
          <p:cNvPr id="17416" name="Picture 8" descr="http://www.dewsburycollege.org.uk/user5/images/PS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6248" y="1857364"/>
            <a:ext cx="2530491" cy="2530491"/>
          </a:xfrm>
          <a:prstGeom prst="rect">
            <a:avLst/>
          </a:prstGeom>
          <a:noFill/>
        </p:spPr>
      </p:pic>
      <p:pic>
        <p:nvPicPr>
          <p:cNvPr id="17418" name="Picture 10" descr="http://www.singleparticles.org/school_2008/img/laptop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72264" y="1857364"/>
            <a:ext cx="2143108" cy="2514596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214282" y="4643446"/>
            <a:ext cx="16430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Smart</a:t>
            </a:r>
            <a:r>
              <a:rPr lang="en-GB" dirty="0" smtClean="0"/>
              <a:t> </a:t>
            </a:r>
            <a:r>
              <a:rPr lang="en-GB" b="1" dirty="0" smtClean="0"/>
              <a:t>Phones</a:t>
            </a:r>
            <a:endParaRPr lang="en-GB" b="1" dirty="0"/>
          </a:p>
        </p:txBody>
      </p:sp>
      <p:sp>
        <p:nvSpPr>
          <p:cNvPr id="8" name="TextBox 7"/>
          <p:cNvSpPr txBox="1"/>
          <p:nvPr/>
        </p:nvSpPr>
        <p:spPr>
          <a:xfrm>
            <a:off x="2143108" y="4643446"/>
            <a:ext cx="2428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Handheld</a:t>
            </a:r>
            <a:r>
              <a:rPr lang="en-GB" dirty="0" smtClean="0"/>
              <a:t> </a:t>
            </a:r>
            <a:r>
              <a:rPr lang="en-GB" b="1" dirty="0" smtClean="0"/>
              <a:t>consoles</a:t>
            </a:r>
            <a:endParaRPr lang="en-GB" b="1" dirty="0"/>
          </a:p>
        </p:txBody>
      </p:sp>
      <p:sp>
        <p:nvSpPr>
          <p:cNvPr id="9" name="TextBox 8"/>
          <p:cNvSpPr txBox="1"/>
          <p:nvPr/>
        </p:nvSpPr>
        <p:spPr>
          <a:xfrm>
            <a:off x="4643438" y="4643446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Games</a:t>
            </a:r>
            <a:r>
              <a:rPr lang="en-GB" dirty="0" smtClean="0"/>
              <a:t> </a:t>
            </a:r>
            <a:r>
              <a:rPr lang="en-GB" b="1" dirty="0" smtClean="0"/>
              <a:t>Consoles</a:t>
            </a:r>
            <a:endParaRPr lang="en-GB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7000892" y="4643446"/>
            <a:ext cx="1785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Computers</a:t>
            </a:r>
            <a:endParaRPr lang="en-GB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88435" y="332656"/>
            <a:ext cx="30315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Not Forgetting</a:t>
            </a:r>
            <a:endParaRPr lang="en-US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5656" y="1268760"/>
            <a:ext cx="6033740" cy="398957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067944" y="5661248"/>
            <a:ext cx="1224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Tablets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2162819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23902" y="285728"/>
            <a:ext cx="90200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Number One Safeguarding Tip: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1506" name="Picture 2" descr="http://ofs.jingshen.co.cc/family/images/family_around_comput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74" y="1285860"/>
            <a:ext cx="4267200" cy="3990975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1071538" y="5500702"/>
            <a:ext cx="7323864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Place the computer central in the house,</a:t>
            </a:r>
          </a:p>
          <a:p>
            <a:pPr algn="ctr"/>
            <a:r>
              <a:rPr lang="en-U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</a:t>
            </a:r>
            <a:r>
              <a:rPr lang="en-US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ith the screen facing in to the roo</a:t>
            </a:r>
            <a:r>
              <a:rPr lang="en-U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m.</a:t>
            </a:r>
            <a:endParaRPr lang="en-US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332656"/>
            <a:ext cx="76328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rgbClr val="FF0000"/>
                </a:solidFill>
              </a:rPr>
              <a:t>On mobile devices use the restrictions so that you are in control</a:t>
            </a:r>
            <a:endParaRPr lang="en-US" sz="3200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5656" y="1791580"/>
            <a:ext cx="5831632" cy="4373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8508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bbc.co.uk/home/features/i/content/images/2008/11/19/teenager_computer_spl_400x2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1357298"/>
            <a:ext cx="4945708" cy="321471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1285852" y="357166"/>
            <a:ext cx="67715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Becoming Cyber-savvy</a:t>
            </a:r>
            <a:endParaRPr lang="en-U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8596" y="5000636"/>
            <a:ext cx="84296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One in four children use slang to hide their online activities from their parents.</a:t>
            </a:r>
            <a:endParaRPr lang="en-GB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42910" y="428604"/>
            <a:ext cx="80372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Some Common Terms Used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71472" y="1857364"/>
            <a:ext cx="15856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MOS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0034" y="4857760"/>
            <a:ext cx="21515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Code 9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71472" y="3357562"/>
            <a:ext cx="15276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PAW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571736" y="1785926"/>
            <a:ext cx="63706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 Mum Over Shoulder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402090" y="3286124"/>
            <a:ext cx="67419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 Parents Are Watching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643174" y="4786322"/>
            <a:ext cx="61856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 Parents Are Around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cronym cha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285728"/>
            <a:ext cx="3929090" cy="6319996"/>
          </a:xfrm>
          <a:prstGeom prst="rect">
            <a:avLst/>
          </a:prstGeom>
          <a:noFill/>
        </p:spPr>
      </p:pic>
      <p:pic>
        <p:nvPicPr>
          <p:cNvPr id="1030" name="Picture 6" descr="http://decoder.drugfree.org/wp-content/uploads/2008/10/teen_comput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857232"/>
            <a:ext cx="3978703" cy="47863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85918" y="357166"/>
            <a:ext cx="57022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Befriend Your Child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2530" name="Picture 2" descr="http://cdn.mashable.com/wp-content/uploads/2009/04/fbfriend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1357298"/>
            <a:ext cx="3643338" cy="36057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TextBox 3"/>
          <p:cNvSpPr txBox="1"/>
          <p:nvPr/>
        </p:nvSpPr>
        <p:spPr>
          <a:xfrm>
            <a:off x="642910" y="5214950"/>
            <a:ext cx="81439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Join the same social networking site and ask your child to add you as a friend. By doing so you can monitor what they are posting.</a:t>
            </a:r>
            <a:endParaRPr lang="en-GB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71670" y="357166"/>
            <a:ext cx="47959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Privacy Settings</a:t>
            </a:r>
            <a:endParaRPr lang="en-U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3554" name="Picture 2" descr="http://www.easyhealth.org.uk/cmsimages/privacy_policy_1673_167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736" y="1428736"/>
            <a:ext cx="3721120" cy="372112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14282" y="5572140"/>
            <a:ext cx="8715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Insist that your child has their privacy settings set to high</a:t>
            </a:r>
            <a:endParaRPr lang="en-GB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57290" y="357166"/>
            <a:ext cx="63936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Turn Off Geo-location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2844" y="5429264"/>
            <a:ext cx="885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Some social networks will post the geographic location of the message sender. Make sure your child has turned this option off. </a:t>
            </a:r>
            <a:endParaRPr lang="en-GB" dirty="0"/>
          </a:p>
        </p:txBody>
      </p:sp>
      <p:pic>
        <p:nvPicPr>
          <p:cNvPr id="1026" name="Picture 2" descr="http://rww.readwriteweb.netdna-cdn.com/images/foursquare_badges.jpg"/>
          <p:cNvPicPr>
            <a:picLocks noChangeAspect="1" noChangeArrowheads="1"/>
          </p:cNvPicPr>
          <p:nvPr/>
        </p:nvPicPr>
        <p:blipFill>
          <a:blip r:embed="rId2"/>
          <a:srcRect b="2326"/>
          <a:stretch>
            <a:fillRect/>
          </a:stretch>
        </p:blipFill>
        <p:spPr bwMode="auto">
          <a:xfrm>
            <a:off x="1214414" y="1643050"/>
            <a:ext cx="6629858" cy="30003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00232" y="285728"/>
            <a:ext cx="53049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Talk To Your Child</a:t>
            </a:r>
            <a:endParaRPr lang="en-U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5720" y="4929198"/>
            <a:ext cx="864399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At </a:t>
            </a:r>
            <a:r>
              <a:rPr lang="en-GB" sz="2800" dirty="0" smtClean="0"/>
              <a:t>St Mary’s </a:t>
            </a:r>
            <a:r>
              <a:rPr lang="en-GB" sz="2800" dirty="0" smtClean="0"/>
              <a:t>your child is taught about e-safety in </a:t>
            </a:r>
            <a:r>
              <a:rPr lang="en-GB" sz="2800" dirty="0" smtClean="0"/>
              <a:t>PSHE </a:t>
            </a:r>
            <a:r>
              <a:rPr lang="en-GB" sz="2800" dirty="0" smtClean="0"/>
              <a:t>and </a:t>
            </a:r>
            <a:r>
              <a:rPr lang="en-GB" sz="2800" dirty="0" smtClean="0"/>
              <a:t>Computing</a:t>
            </a:r>
            <a:r>
              <a:rPr lang="en-GB" sz="2800" dirty="0" smtClean="0"/>
              <a:t> </a:t>
            </a:r>
            <a:r>
              <a:rPr lang="en-GB" sz="2800" dirty="0" smtClean="0"/>
              <a:t>lessons. Discuss with your child what they have learnt and what they are doing to remain safe online</a:t>
            </a:r>
            <a:endParaRPr lang="en-GB" sz="2800" dirty="0"/>
          </a:p>
        </p:txBody>
      </p:sp>
      <p:pic>
        <p:nvPicPr>
          <p:cNvPr id="25602" name="Picture 2" descr="http://www.brainline.org/images/uploads/orig/2009/008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28926" y="1357298"/>
            <a:ext cx="3490120" cy="340042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43108" y="500042"/>
            <a:ext cx="49017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Reporting Issues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/>
          <a:srcRect l="74035" t="15625" r="5334" b="71680"/>
          <a:stretch>
            <a:fillRect/>
          </a:stretch>
        </p:blipFill>
        <p:spPr bwMode="auto">
          <a:xfrm>
            <a:off x="1785918" y="1643050"/>
            <a:ext cx="5643602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428596" y="4286256"/>
            <a:ext cx="8215370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If you have any concerns regarding your child’s activities contact ‘The Child Exploitation and Online Protection ‘ (CEOP)website. </a:t>
            </a:r>
          </a:p>
          <a:p>
            <a:endParaRPr lang="en-GB" sz="2800" dirty="0" smtClean="0"/>
          </a:p>
          <a:p>
            <a:pPr algn="ctr"/>
            <a:r>
              <a:rPr lang="en-GB" sz="4000" b="1" dirty="0" err="1" smtClean="0"/>
              <a:t>www.ceop.gov.uk</a:t>
            </a:r>
            <a:endParaRPr lang="en-GB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00166" y="214290"/>
            <a:ext cx="62717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Record Any Evidence</a:t>
            </a:r>
            <a:endParaRPr lang="en-U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4282" y="4643446"/>
            <a:ext cx="878687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If you have concerns about an online conversation or social network posting </a:t>
            </a:r>
            <a:r>
              <a:rPr lang="en-GB" sz="2800" b="1" dirty="0" smtClean="0"/>
              <a:t>save the evidence. </a:t>
            </a:r>
            <a:r>
              <a:rPr lang="en-GB" sz="2800" dirty="0" smtClean="0"/>
              <a:t>The police will be able to use it if further action is required.</a:t>
            </a:r>
            <a:endParaRPr lang="en-GB" sz="2800" dirty="0"/>
          </a:p>
        </p:txBody>
      </p:sp>
      <p:pic>
        <p:nvPicPr>
          <p:cNvPr id="1026" name="Picture 2" descr="http://www.techonthenet.com/clipart/keyboard/images/print_scree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3240" y="1500174"/>
            <a:ext cx="3065440" cy="27305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83768" y="620688"/>
            <a:ext cx="40324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Useful Websites</a:t>
            </a:r>
            <a:endParaRPr lang="en-US" sz="4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83568" y="1916832"/>
            <a:ext cx="71287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err="1" smtClean="0"/>
              <a:t>www.saferinternet.org.uk</a:t>
            </a:r>
            <a:r>
              <a:rPr lang="en-US" sz="3600" dirty="0" smtClean="0"/>
              <a:t>/</a:t>
            </a:r>
            <a:endParaRPr lang="en-US" sz="3600" dirty="0"/>
          </a:p>
        </p:txBody>
      </p:sp>
      <p:sp>
        <p:nvSpPr>
          <p:cNvPr id="4" name="Rectangle 3"/>
          <p:cNvSpPr/>
          <p:nvPr/>
        </p:nvSpPr>
        <p:spPr>
          <a:xfrm>
            <a:off x="683568" y="2852936"/>
            <a:ext cx="60569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 err="1" smtClean="0"/>
              <a:t>www.swgfl.org.uk</a:t>
            </a:r>
            <a:r>
              <a:rPr lang="en-US" sz="3600" dirty="0"/>
              <a:t>/Staying-Safe</a:t>
            </a:r>
          </a:p>
        </p:txBody>
      </p:sp>
      <p:sp>
        <p:nvSpPr>
          <p:cNvPr id="5" name="Rectangle 4"/>
          <p:cNvSpPr/>
          <p:nvPr/>
        </p:nvSpPr>
        <p:spPr>
          <a:xfrm>
            <a:off x="683568" y="3933056"/>
            <a:ext cx="740730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/>
              <a:t>http://</a:t>
            </a:r>
            <a:r>
              <a:rPr lang="en-US" sz="3600" dirty="0" err="1"/>
              <a:t>www.childnet.com</a:t>
            </a:r>
            <a:r>
              <a:rPr lang="en-US" sz="3600" dirty="0"/>
              <a:t>/</a:t>
            </a:r>
            <a:r>
              <a:rPr lang="en-US" sz="3600" dirty="0" err="1"/>
              <a:t>kia</a:t>
            </a:r>
            <a:r>
              <a:rPr lang="en-US" sz="3600" dirty="0"/>
              <a:t>/parents</a:t>
            </a:r>
            <a:r>
              <a:rPr lang="en-US" dirty="0"/>
              <a:t>/</a:t>
            </a:r>
          </a:p>
        </p:txBody>
      </p:sp>
      <p:sp>
        <p:nvSpPr>
          <p:cNvPr id="6" name="Rectangle 5"/>
          <p:cNvSpPr/>
          <p:nvPr/>
        </p:nvSpPr>
        <p:spPr>
          <a:xfrm>
            <a:off x="683568" y="4869160"/>
            <a:ext cx="74888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err="1"/>
              <a:t>www.thinkuknow.co.uk</a:t>
            </a:r>
            <a:r>
              <a:rPr lang="en-US" sz="3600" dirty="0"/>
              <a:t>/parents/browser-safety/</a:t>
            </a:r>
          </a:p>
        </p:txBody>
      </p:sp>
    </p:spTree>
    <p:extLst>
      <p:ext uri="{BB962C8B-B14F-4D97-AF65-F5344CB8AC3E}">
        <p14:creationId xmlns:p14="http://schemas.microsoft.com/office/powerpoint/2010/main" val="36175310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424</TotalTime>
  <Words>371</Words>
  <Application>Microsoft Office PowerPoint</Application>
  <PresentationFormat>On-screen Show (4:3)</PresentationFormat>
  <Paragraphs>46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1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 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 Ayres</dc:creator>
  <cp:lastModifiedBy>Jo Ayres</cp:lastModifiedBy>
  <cp:revision>36</cp:revision>
  <dcterms:created xsi:type="dcterms:W3CDTF">2010-05-17T12:31:34Z</dcterms:created>
  <dcterms:modified xsi:type="dcterms:W3CDTF">2015-05-06T12:19:03Z</dcterms:modified>
</cp:coreProperties>
</file>