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28"/>
  </p:notesMasterIdLst>
  <p:sldIdLst>
    <p:sldId id="256" r:id="rId9"/>
    <p:sldId id="447" r:id="rId10"/>
    <p:sldId id="457" r:id="rId11"/>
    <p:sldId id="455" r:id="rId12"/>
    <p:sldId id="448" r:id="rId13"/>
    <p:sldId id="421" r:id="rId14"/>
    <p:sldId id="341" r:id="rId15"/>
    <p:sldId id="390" r:id="rId16"/>
    <p:sldId id="459" r:id="rId17"/>
    <p:sldId id="339" r:id="rId18"/>
    <p:sldId id="337" r:id="rId19"/>
    <p:sldId id="434" r:id="rId20"/>
    <p:sldId id="413" r:id="rId21"/>
    <p:sldId id="380" r:id="rId22"/>
    <p:sldId id="442" r:id="rId23"/>
    <p:sldId id="460" r:id="rId24"/>
    <p:sldId id="440" r:id="rId25"/>
    <p:sldId id="432" r:id="rId26"/>
    <p:sldId id="310" r:id="rId27"/>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051" autoAdjust="0"/>
    <p:restoredTop sz="77351"/>
  </p:normalViewPr>
  <p:slideViewPr>
    <p:cSldViewPr>
      <p:cViewPr varScale="1">
        <p:scale>
          <a:sx n="93" d="100"/>
          <a:sy n="93" d="100"/>
        </p:scale>
        <p:origin x="49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notesMaster" Target="notesMasters/notes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381000" y="685800"/>
            <a:ext cx="6096000" cy="342900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222066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Explain what each word means – use our glossary to help: https://</a:t>
            </a:r>
            <a:r>
              <a:rPr lang="en-US" dirty="0" err="1"/>
              <a:t>www.littlewandlelettersandsounds.org.uk</a:t>
            </a:r>
            <a:r>
              <a:rPr lang="en-US" dirty="0"/>
              <a:t>/resources/my-letters-and-sounds/getting-started/</a:t>
            </a:r>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964539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There are specific resources for the Little </a:t>
            </a:r>
            <a:r>
              <a:rPr lang="en-US" i="1" dirty="0" err="1"/>
              <a:t>Wandle</a:t>
            </a:r>
            <a:r>
              <a:rPr lang="en-US" i="1" dirty="0"/>
              <a:t> </a:t>
            </a:r>
            <a:r>
              <a:rPr lang="en-US" i="1" dirty="0" err="1"/>
              <a:t>Programme</a:t>
            </a:r>
            <a:r>
              <a:rPr lang="en-US" i="1" dirty="0"/>
              <a:t> which the children will be very familiar with. Each sound that we teach to begin with has either a mnemonic (like the astronaut that you can see here) or a phrase like boing-boing for ‘oi’. This helps the children </a:t>
            </a:r>
            <a:r>
              <a:rPr lang="en-US" i="1" dirty="0" err="1"/>
              <a:t>recognise</a:t>
            </a:r>
            <a:r>
              <a:rPr lang="en-US" i="1" dirty="0"/>
              <a:t> and remember the graphemes. Every time we teach a new sound, we also read words during the phonics lesson that contain that new sound so that the children </a:t>
            </a:r>
            <a:r>
              <a:rPr lang="en-US" i="1" dirty="0" err="1"/>
              <a:t>practise</a:t>
            </a:r>
            <a:r>
              <a:rPr lang="en-US" i="1" dirty="0"/>
              <a:t> what they have learned. We then go on to reading a sentence containing some of those words. We have displays in the classroom and on the tables to support the children throughout the day. </a:t>
            </a:r>
          </a:p>
        </p:txBody>
      </p:sp>
    </p:spTree>
    <p:extLst>
      <p:ext uri="{BB962C8B-B14F-4D97-AF65-F5344CB8AC3E}">
        <p14:creationId xmlns:p14="http://schemas.microsoft.com/office/powerpoint/2010/main" val="38969497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This is an example of what the children learn in Year 1.</a:t>
            </a:r>
          </a:p>
          <a:p>
            <a:endParaRPr lang="en-US" i="1" dirty="0"/>
          </a:p>
          <a:p>
            <a:r>
              <a:rPr lang="en-US" i="1" dirty="0"/>
              <a:t>Children learn that there are graphemes that can have different sounds and sounds that can be made with different letters. </a:t>
            </a:r>
          </a:p>
          <a:p>
            <a:endParaRPr lang="en-US" dirty="0"/>
          </a:p>
          <a:p>
            <a:r>
              <a:rPr lang="en-US" dirty="0"/>
              <a:t>Use the backs and fronts of Phase 5 cards to show ‘</a:t>
            </a:r>
            <a:r>
              <a:rPr lang="en-US" dirty="0" err="1"/>
              <a:t>ea</a:t>
            </a:r>
            <a:r>
              <a:rPr lang="en-US" dirty="0"/>
              <a:t>’ and ‘ow’.</a:t>
            </a:r>
          </a:p>
          <a:p>
            <a:endParaRPr lang="en-US" dirty="0"/>
          </a:p>
        </p:txBody>
      </p:sp>
    </p:spTree>
    <p:extLst>
      <p:ext uri="{BB962C8B-B14F-4D97-AF65-F5344CB8AC3E}">
        <p14:creationId xmlns:p14="http://schemas.microsoft.com/office/powerpoint/2010/main" val="33281708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325619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Model the process on a flipchart for the parents </a:t>
            </a:r>
            <a:r>
              <a:rPr lang="en-US"/>
              <a:t>to see.</a:t>
            </a:r>
            <a:endParaRPr lang="en-US" dirty="0"/>
          </a:p>
        </p:txBody>
      </p:sp>
    </p:spTree>
    <p:extLst>
      <p:ext uri="{BB962C8B-B14F-4D97-AF65-F5344CB8AC3E}">
        <p14:creationId xmlns:p14="http://schemas.microsoft.com/office/powerpoint/2010/main" val="4022871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8333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65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9/21/2022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8.tiff"/><Relationship Id="rId4" Type="http://schemas.openxmlformats.org/officeDocument/2006/relationships/image" Target="../media/image17.tiff"/></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2.tiff"/><Relationship Id="rId5" Type="http://schemas.openxmlformats.org/officeDocument/2006/relationships/image" Target="../media/image21.tiff"/><Relationship Id="rId4" Type="http://schemas.openxmlformats.org/officeDocument/2006/relationships/image" Target="../media/image20.tiff"/></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7.tif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8499479"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Phonics and early reading</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t>Our school has chosen </a:t>
            </a:r>
            <a:br>
              <a:rPr lang="en-GB" dirty="0"/>
            </a:br>
            <a:r>
              <a:rPr lang="en-GB" i="1" dirty="0"/>
              <a:t>Little </a:t>
            </a:r>
            <a:r>
              <a:rPr lang="en-GB" i="1" dirty="0" err="1"/>
              <a:t>Wandle</a:t>
            </a:r>
            <a:r>
              <a:rPr lang="en-GB" i="1" dirty="0"/>
              <a:t> Letters and Sounds Revised</a:t>
            </a:r>
            <a:r>
              <a:rPr lang="en-GB" dirty="0"/>
              <a:t> as our systematic, synthetic phonics (SSP) programme to teach early reading and spelling.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a:stretch>
            <a:fillRect/>
          </a:stretch>
        </p:blipFill>
        <p:spPr>
          <a:xfrm>
            <a:off x="5111603" y="1916832"/>
            <a:ext cx="6770092" cy="4248472"/>
          </a:xfrm>
          <a:prstGeom prst="roundRect">
            <a:avLst>
              <a:gd name="adj" fmla="val 2638"/>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6888088" y="210364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88088" y="308255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89778" y="409066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p:txBody>
          <a:bodyPr/>
          <a:lstStyle/>
          <a:p>
            <a:r>
              <a:rPr lang="en-US" dirty="0"/>
              <a:t>Gradually your child learns the entire alphabetic code:</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a:extLst>
              <a:ext uri="{28A0092B-C50C-407E-A947-70E740481C1C}">
                <a14:useLocalDpi xmlns:a14="http://schemas.microsoft.com/office/drawing/2010/main"/>
              </a:ext>
            </a:extLst>
          </a:blip>
          <a:srcRect b="20914"/>
          <a:stretch/>
        </p:blipFill>
        <p:spPr>
          <a:xfrm>
            <a:off x="623392" y="2060848"/>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a:extLst>
              <a:ext uri="{28A0092B-C50C-407E-A947-70E740481C1C}">
                <a14:useLocalDpi xmlns:a14="http://schemas.microsoft.com/office/drawing/2010/main"/>
              </a:ext>
            </a:extLst>
          </a:blip>
          <a:srcRect b="34564"/>
          <a:stretch/>
        </p:blipFill>
        <p:spPr>
          <a:xfrm>
            <a:off x="6023992" y="2924944"/>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a:lstStyle/>
          <a:p>
            <a:r>
              <a:rPr lang="en-US" dirty="0"/>
              <a:t>How we make learning stick </a:t>
            </a: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lstStyle/>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endParaRPr lang="en-US" dirty="0"/>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973199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and spelling</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1F0471-4A55-3846-B0BD-83140E2B4CB8}"/>
              </a:ext>
            </a:extLst>
          </p:cNvPr>
          <p:cNvPicPr>
            <a:picLocks noChangeAspect="1"/>
          </p:cNvPicPr>
          <p:nvPr/>
        </p:nvPicPr>
        <p:blipFill>
          <a:blip r:embed="rId3"/>
          <a:stretch>
            <a:fillRect/>
          </a:stretch>
        </p:blipFill>
        <p:spPr>
          <a:xfrm>
            <a:off x="2494137" y="1782133"/>
            <a:ext cx="3106041" cy="4444216"/>
          </a:xfrm>
          <a:prstGeom prst="rect">
            <a:avLst/>
          </a:prstGeom>
          <a:effectLst>
            <a:glow rad="127000">
              <a:schemeClr val="tx1">
                <a:alpha val="8000"/>
              </a:schemeClr>
            </a:glow>
          </a:effectLst>
        </p:spPr>
      </p:pic>
      <p:pic>
        <p:nvPicPr>
          <p:cNvPr id="6" name="Picture 5">
            <a:extLst>
              <a:ext uri="{FF2B5EF4-FFF2-40B4-BE49-F238E27FC236}">
                <a16:creationId xmlns:a16="http://schemas.microsoft.com/office/drawing/2014/main" id="{806C001C-814A-1848-A7E5-352D2F68FD50}"/>
              </a:ext>
            </a:extLst>
          </p:cNvPr>
          <p:cNvPicPr>
            <a:picLocks noChangeAspect="1"/>
          </p:cNvPicPr>
          <p:nvPr/>
        </p:nvPicPr>
        <p:blipFill>
          <a:blip r:embed="rId4"/>
          <a:stretch>
            <a:fillRect/>
          </a:stretch>
        </p:blipFill>
        <p:spPr>
          <a:xfrm>
            <a:off x="6400891" y="1758400"/>
            <a:ext cx="3118317" cy="4493324"/>
          </a:xfrm>
          <a:prstGeom prst="rect">
            <a:avLst/>
          </a:prstGeom>
          <a:effectLst>
            <a:glow rad="127000">
              <a:schemeClr val="tx1">
                <a:alpha val="8000"/>
              </a:schemeClr>
            </a:glow>
          </a:effectLst>
        </p:spPr>
      </p:pic>
      <p:sp>
        <p:nvSpPr>
          <p:cNvPr id="3" name="Title 2">
            <a:extLst>
              <a:ext uri="{FF2B5EF4-FFF2-40B4-BE49-F238E27FC236}">
                <a16:creationId xmlns:a16="http://schemas.microsoft.com/office/drawing/2014/main" id="{26E2E055-D791-3148-ABD1-64385835A769}"/>
              </a:ext>
            </a:extLst>
          </p:cNvPr>
          <p:cNvSpPr>
            <a:spLocks noGrp="1"/>
          </p:cNvSpPr>
          <p:nvPr>
            <p:ph type="title"/>
          </p:nvPr>
        </p:nvSpPr>
        <p:spPr/>
        <p:txBody>
          <a:bodyPr/>
          <a:lstStyle/>
          <a:p>
            <a:r>
              <a:rPr lang="en-US" dirty="0"/>
              <a:t>Reading and spelling </a:t>
            </a:r>
          </a:p>
        </p:txBody>
      </p:sp>
    </p:spTree>
    <p:extLst>
      <p:ext uri="{BB962C8B-B14F-4D97-AF65-F5344CB8AC3E}">
        <p14:creationId xmlns:p14="http://schemas.microsoft.com/office/powerpoint/2010/main" val="2030589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545611C7-E0F5-DA44-85D0-52EBBAE9A918}"/>
              </a:ext>
            </a:extLst>
          </p:cNvPr>
          <p:cNvSpPr/>
          <p:nvPr/>
        </p:nvSpPr>
        <p:spPr>
          <a:xfrm>
            <a:off x="263352" y="1628800"/>
            <a:ext cx="11665296" cy="4968552"/>
          </a:xfrm>
          <a:prstGeom prst="roundRect">
            <a:avLst>
              <a:gd name="adj" fmla="val 4865"/>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A4451E03-CDAF-FD45-B0F4-36BD87D44AD0}"/>
              </a:ext>
            </a:extLst>
          </p:cNvPr>
          <p:cNvSpPr>
            <a:spLocks noGrp="1"/>
          </p:cNvSpPr>
          <p:nvPr>
            <p:ph type="body" sz="quarter" idx="10"/>
          </p:nvPr>
        </p:nvSpPr>
        <p:spPr>
          <a:xfrm>
            <a:off x="479376" y="2204864"/>
            <a:ext cx="5256584" cy="4392488"/>
          </a:xfrm>
        </p:spPr>
        <p:txBody>
          <a:bodyPr/>
          <a:lstStyle/>
          <a:p>
            <a:pPr marL="0" indent="0" algn="ctr">
              <a:buNone/>
            </a:pPr>
            <a:r>
              <a:rPr lang="en-US" sz="8000" u="sng" dirty="0">
                <a:solidFill>
                  <a:schemeClr val="accent2"/>
                </a:solidFill>
                <a:latin typeface="+mj-lt"/>
                <a:ea typeface="Sassoon Infant Rg" panose="02000503030000020003" pitchFamily="2" charset="0"/>
              </a:rPr>
              <a:t>sh</a:t>
            </a:r>
            <a:r>
              <a:rPr lang="en-US" sz="8000" dirty="0">
                <a:solidFill>
                  <a:schemeClr val="tx1"/>
                </a:solidFill>
                <a:latin typeface="+mj-lt"/>
                <a:ea typeface="Sassoon Infant Rg" panose="02000503030000020003" pitchFamily="2" charset="0"/>
              </a:rPr>
              <a:t>ell</a:t>
            </a:r>
          </a:p>
          <a:p>
            <a:pPr marL="0" indent="0" algn="ctr">
              <a:buNone/>
            </a:pPr>
            <a:r>
              <a:rPr lang="en-US" sz="8000" u="sng" dirty="0">
                <a:solidFill>
                  <a:schemeClr val="accent2"/>
                </a:solidFill>
                <a:latin typeface="+mj-lt"/>
                <a:ea typeface="Sassoon Infant Rg" panose="02000503030000020003" pitchFamily="2" charset="0"/>
              </a:rPr>
              <a:t>ch</a:t>
            </a:r>
            <a:r>
              <a:rPr lang="en-US" sz="8000" dirty="0">
                <a:solidFill>
                  <a:schemeClr val="tx1"/>
                </a:solidFill>
                <a:latin typeface="+mj-lt"/>
                <a:ea typeface="Sassoon Infant Rg" panose="02000503030000020003" pitchFamily="2" charset="0"/>
              </a:rPr>
              <a:t>ef</a:t>
            </a:r>
          </a:p>
          <a:p>
            <a:pPr marL="0" indent="0" algn="ctr">
              <a:buNone/>
            </a:pPr>
            <a:r>
              <a:rPr lang="en-US" sz="8000" dirty="0">
                <a:solidFill>
                  <a:schemeClr val="tx1"/>
                </a:solidFill>
                <a:latin typeface="+mj-lt"/>
                <a:ea typeface="Sassoon Infant Rg" panose="02000503030000020003" pitchFamily="2" charset="0"/>
              </a:rPr>
              <a:t>spe</a:t>
            </a:r>
            <a:r>
              <a:rPr lang="en-US" sz="8000" u="sng" dirty="0">
                <a:solidFill>
                  <a:schemeClr val="accent2"/>
                </a:solidFill>
                <a:latin typeface="+mj-lt"/>
                <a:ea typeface="Sassoon Infant Rg" panose="02000503030000020003" pitchFamily="2" charset="0"/>
              </a:rPr>
              <a:t>ci</a:t>
            </a:r>
            <a:r>
              <a:rPr lang="en-US" sz="8000" dirty="0">
                <a:solidFill>
                  <a:schemeClr val="tx1"/>
                </a:solidFill>
                <a:latin typeface="+mj-lt"/>
                <a:ea typeface="Sassoon Infant Rg" panose="02000503030000020003" pitchFamily="2" charset="0"/>
              </a:rPr>
              <a:t>al</a:t>
            </a:r>
            <a:endParaRPr lang="en-US" sz="9600" dirty="0">
              <a:solidFill>
                <a:schemeClr val="tx1"/>
              </a:solidFill>
              <a:latin typeface="+mj-lt"/>
              <a:ea typeface="Sassoon Infant Rg" panose="02000503030000020003" pitchFamily="2" charset="0"/>
            </a:endParaRPr>
          </a:p>
        </p:txBody>
      </p:sp>
      <p:sp>
        <p:nvSpPr>
          <p:cNvPr id="3" name="Title 2">
            <a:extLst>
              <a:ext uri="{FF2B5EF4-FFF2-40B4-BE49-F238E27FC236}">
                <a16:creationId xmlns:a16="http://schemas.microsoft.com/office/drawing/2014/main" id="{A089F851-6352-7342-953E-DB04AE7679B1}"/>
              </a:ext>
            </a:extLst>
          </p:cNvPr>
          <p:cNvSpPr>
            <a:spLocks noGrp="1"/>
          </p:cNvSpPr>
          <p:nvPr>
            <p:ph type="title"/>
          </p:nvPr>
        </p:nvSpPr>
        <p:spPr>
          <a:xfrm>
            <a:off x="479376" y="332656"/>
            <a:ext cx="9793088" cy="1152128"/>
          </a:xfrm>
        </p:spPr>
        <p:txBody>
          <a:bodyPr/>
          <a:lstStyle/>
          <a:p>
            <a:r>
              <a:rPr lang="en-US" dirty="0"/>
              <a:t>And all the different ways to write </a:t>
            </a:r>
            <a:br>
              <a:rPr lang="en-US" dirty="0"/>
            </a:br>
            <a:r>
              <a:rPr lang="en-US" dirty="0"/>
              <a:t>the phoneme </a:t>
            </a:r>
            <a:r>
              <a:rPr lang="en-US" dirty="0" err="1"/>
              <a:t>sh</a:t>
            </a:r>
            <a:r>
              <a:rPr lang="en-US" dirty="0"/>
              <a:t>:</a:t>
            </a:r>
          </a:p>
        </p:txBody>
      </p:sp>
      <p:sp>
        <p:nvSpPr>
          <p:cNvPr id="4" name="Text Placeholder 3">
            <a:extLst>
              <a:ext uri="{FF2B5EF4-FFF2-40B4-BE49-F238E27FC236}">
                <a16:creationId xmlns:a16="http://schemas.microsoft.com/office/drawing/2014/main" id="{7FC492CE-899C-294C-9F0C-49E8A7FC09DD}"/>
              </a:ext>
            </a:extLst>
          </p:cNvPr>
          <p:cNvSpPr>
            <a:spLocks noGrp="1"/>
          </p:cNvSpPr>
          <p:nvPr>
            <p:ph type="body" sz="quarter" idx="11"/>
          </p:nvPr>
        </p:nvSpPr>
        <p:spPr>
          <a:xfrm>
            <a:off x="6240016" y="2204864"/>
            <a:ext cx="5256584" cy="4392488"/>
          </a:xfrm>
        </p:spPr>
        <p:txBody>
          <a:bodyPr/>
          <a:lstStyle/>
          <a:p>
            <a:pPr marL="0" indent="0" algn="ctr">
              <a:buNone/>
            </a:pPr>
            <a:r>
              <a:rPr lang="en-US" sz="8000" dirty="0">
                <a:solidFill>
                  <a:schemeClr val="tx1"/>
                </a:solidFill>
                <a:latin typeface="+mj-lt"/>
                <a:ea typeface="Sassoon Infant Rg" panose="02000503030000020003" pitchFamily="2" charset="0"/>
              </a:rPr>
              <a:t>cap</a:t>
            </a:r>
            <a:r>
              <a:rPr lang="en-US" sz="8000" u="sng" dirty="0">
                <a:solidFill>
                  <a:schemeClr val="accent2"/>
                </a:solidFill>
                <a:latin typeface="+mj-lt"/>
                <a:ea typeface="Sassoon Infant Rg" panose="02000503030000020003" pitchFamily="2" charset="0"/>
              </a:rPr>
              <a:t>ti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man</a:t>
            </a:r>
            <a:r>
              <a:rPr lang="en-US" sz="8000" u="sng" dirty="0">
                <a:solidFill>
                  <a:schemeClr val="accent2"/>
                </a:solidFill>
                <a:latin typeface="+mj-lt"/>
                <a:ea typeface="Sassoon Infant Rg" panose="02000503030000020003" pitchFamily="2" charset="0"/>
              </a:rPr>
              <a:t>si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pa</a:t>
            </a:r>
            <a:r>
              <a:rPr lang="en-US" sz="8000" u="sng" dirty="0">
                <a:solidFill>
                  <a:schemeClr val="accent2"/>
                </a:solidFill>
                <a:latin typeface="+mj-lt"/>
                <a:ea typeface="Sassoon Infant Rg" panose="02000503030000020003" pitchFamily="2" charset="0"/>
              </a:rPr>
              <a:t>ssi</a:t>
            </a:r>
            <a:r>
              <a:rPr lang="en-US" sz="8000" dirty="0">
                <a:solidFill>
                  <a:schemeClr val="tx1"/>
                </a:solidFill>
                <a:latin typeface="+mj-lt"/>
                <a:ea typeface="Sassoon Infant Rg" panose="02000503030000020003" pitchFamily="2" charset="0"/>
              </a:rPr>
              <a:t>on</a:t>
            </a:r>
          </a:p>
        </p:txBody>
      </p:sp>
    </p:spTree>
    <p:extLst>
      <p:ext uri="{BB962C8B-B14F-4D97-AF65-F5344CB8AC3E}">
        <p14:creationId xmlns:p14="http://schemas.microsoft.com/office/powerpoint/2010/main" val="3322292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2564904"/>
            <a:ext cx="4176464" cy="3744416"/>
          </a:xfrm>
        </p:spPr>
        <p:txBody>
          <a:bodyPr/>
          <a:lstStyle/>
          <a:p>
            <a:r>
              <a:rPr lang="en-US" sz="3200" dirty="0">
                <a:solidFill>
                  <a:schemeClr val="tx1"/>
                </a:solidFill>
              </a:rPr>
              <a:t>Say the word.</a:t>
            </a:r>
          </a:p>
          <a:p>
            <a:r>
              <a:rPr lang="en-US" sz="3200" dirty="0">
                <a:solidFill>
                  <a:schemeClr val="tx1"/>
                </a:solidFill>
              </a:rPr>
              <a:t>Segment the sounds.</a:t>
            </a:r>
          </a:p>
          <a:p>
            <a:r>
              <a:rPr lang="en-US" sz="3200" dirty="0">
                <a:solidFill>
                  <a:schemeClr val="tx1"/>
                </a:solidFill>
              </a:rPr>
              <a:t>Count the sounds.</a:t>
            </a:r>
          </a:p>
          <a:p>
            <a:r>
              <a:rPr lang="en-US" sz="3200" dirty="0">
                <a:solidFill>
                  <a:schemeClr val="tx1"/>
                </a:solidFill>
              </a:rPr>
              <a:t>Write them down.</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lstStyle/>
          <a:p>
            <a:r>
              <a:rPr lang="en-US" dirty="0"/>
              <a:t>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91253" y="1801214"/>
            <a:ext cx="6741316" cy="4490459"/>
          </a:xfrm>
          <a:prstGeom prst="roundRect">
            <a:avLst>
              <a:gd name="adj" fmla="val 3608"/>
            </a:avLst>
          </a:prstGeom>
        </p:spPr>
      </p:pic>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2556242"/>
            <a:ext cx="5616624" cy="3393038"/>
          </a:xfrm>
        </p:spPr>
        <p:txBody>
          <a:bodyPr/>
          <a:lstStyle/>
          <a:p>
            <a:pPr marL="0" indent="0">
              <a:buNone/>
            </a:pPr>
            <a:r>
              <a:rPr lang="en-GB" b="1" dirty="0">
                <a:solidFill>
                  <a:schemeClr val="tx2"/>
                </a:solidFill>
              </a:rPr>
              <a:t>Reading practice sessions are: </a:t>
            </a:r>
          </a:p>
          <a:p>
            <a:r>
              <a:rPr lang="en-GB" dirty="0">
                <a:solidFill>
                  <a:schemeClr val="tx1"/>
                </a:solidFill>
              </a:rPr>
              <a:t>timetabled three times a week </a:t>
            </a:r>
          </a:p>
          <a:p>
            <a:r>
              <a:rPr lang="en-GB" dirty="0">
                <a:solidFill>
                  <a:schemeClr val="tx1"/>
                </a:solidFill>
              </a:rPr>
              <a:t>taught by a trained teacher/teaching assistant</a:t>
            </a:r>
          </a:p>
          <a:p>
            <a:r>
              <a:rPr lang="en-GB" dirty="0">
                <a:solidFill>
                  <a:schemeClr val="tx1"/>
                </a:solidFill>
              </a:rPr>
              <a:t>taught in small groups.</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951984" y="1968267"/>
            <a:ext cx="5760639" cy="3909005"/>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all the sounds and tricky words in their phonics book well</a:t>
            </a:r>
          </a:p>
          <a:p>
            <a:r>
              <a:rPr lang="en-US" sz="2400" dirty="0">
                <a:solidFill>
                  <a:schemeClr val="tx1">
                    <a:lumMod val="85000"/>
                    <a:lumOff val="15000"/>
                  </a:schemeClr>
                </a:solidFill>
              </a:rPr>
              <a:t>Read many of the words by silent blending (in their head) – their reading will be automatic</a:t>
            </a:r>
          </a:p>
          <a:p>
            <a:r>
              <a:rPr lang="en-US" sz="2400" dirty="0">
                <a:solidFill>
                  <a:schemeClr val="tx1">
                    <a:lumMod val="85000"/>
                    <a:lumOff val="15000"/>
                  </a:schemeClr>
                </a:solidFill>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dirty="0"/>
              <a:t>Reading a book at the right level</a:t>
            </a: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a:extLst>
              <a:ext uri="{28A0092B-C50C-407E-A947-70E740481C1C}">
                <a14:useLocalDpi xmlns:a14="http://schemas.microsoft.com/office/drawing/2010/main"/>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sz="4400" dirty="0"/>
              <a:t>One of the greatest gifts adults can give is to read to children </a:t>
            </a:r>
          </a:p>
          <a:p>
            <a:r>
              <a:rPr lang="en-US" b="0" dirty="0"/>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2.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B8E684-7516-47AC-9294-08AAE612A259}">
  <ds:schemaRefs>
    <ds:schemaRef ds:uri="http://purl.org/dc/terms/"/>
    <ds:schemaRef ds:uri="http://schemas.openxmlformats.org/package/2006/metadata/core-properties"/>
    <ds:schemaRef ds:uri="http://purl.org/dc/dcmitype/"/>
    <ds:schemaRef ds:uri="http://schemas.microsoft.com/office/infopath/2007/PartnerControls"/>
    <ds:schemaRef ds:uri="b390c623-81a0-476f-984a-5b2ad478ef4f"/>
    <ds:schemaRef ds:uri="http://purl.org/dc/elements/1.1/"/>
    <ds:schemaRef ds:uri="http://schemas.microsoft.com/office/2006/metadata/properties"/>
    <ds:schemaRef ds:uri="http://schemas.microsoft.com/office/2006/documentManagement/types"/>
    <ds:schemaRef ds:uri="6d6ce26d-438a-4f93-8ad7-b70bc8847f7f"/>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37065</TotalTime>
  <Words>805</Words>
  <Application>Microsoft Office PowerPoint</Application>
  <PresentationFormat>Widescreen</PresentationFormat>
  <Paragraphs>78</Paragraphs>
  <Slides>19</Slides>
  <Notes>19</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19</vt:i4>
      </vt:variant>
    </vt:vector>
  </HeadingPairs>
  <TitlesOfParts>
    <vt:vector size="31" baseType="lpstr">
      <vt:lpstr>Arial</vt:lpstr>
      <vt:lpstr>Calibri</vt:lpstr>
      <vt:lpstr>Calibri Light</vt:lpstr>
      <vt:lpstr>Gotham Narrow Bold</vt:lpstr>
      <vt:lpstr>Open Sans</vt:lpstr>
      <vt:lpstr>Open Sans Light</vt:lpstr>
      <vt:lpstr>Sassoon Infant Rg</vt:lpstr>
      <vt:lpstr>Presentation cover</vt:lpstr>
      <vt:lpstr>Normal body copy page</vt:lpstr>
      <vt:lpstr>Custom Design</vt:lpstr>
      <vt:lpstr>3_Normal body copy page</vt:lpstr>
      <vt:lpstr>4_Normal body copy page</vt:lpstr>
      <vt:lpstr>PowerPoint Presentation</vt:lpstr>
      <vt:lpstr>PowerPoint Presentation</vt:lpstr>
      <vt:lpstr>PowerPoint Presentation</vt:lpstr>
      <vt:lpstr>Little Wandle Letters and Sounds Revised</vt:lpstr>
      <vt:lpstr>Phonics is:</vt:lpstr>
      <vt:lpstr>Terminology </vt:lpstr>
      <vt:lpstr>Gradually your child learns the entire alphabetic code:</vt:lpstr>
      <vt:lpstr>How we make learning stick </vt:lpstr>
      <vt:lpstr>PowerPoint Presentation</vt:lpstr>
      <vt:lpstr>Reading and spelling </vt:lpstr>
      <vt:lpstr>And all the different ways to write  the phoneme sh:</vt:lpstr>
      <vt:lpstr>Spelling</vt:lpstr>
      <vt:lpstr>How do we teach reading in books?</vt:lpstr>
      <vt:lpstr>We use assessment to match your child the right level of book</vt:lpstr>
      <vt:lpstr>Reading a book at the right level</vt:lpstr>
      <vt:lpstr>PowerPoint Presentation</vt:lpstr>
      <vt:lpstr>The most important thing you can do is read with your child</vt:lpstr>
      <vt:lpstr>Listening to your child read their phonics book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Charlotte Baker</cp:lastModifiedBy>
  <cp:revision>371</cp:revision>
  <cp:lastPrinted>2021-11-08T18:32:12Z</cp:lastPrinted>
  <dcterms:modified xsi:type="dcterms:W3CDTF">2022-09-21T12:54:54Z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