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1" r:id="rId3"/>
    <p:sldId id="257" r:id="rId4"/>
    <p:sldId id="258" r:id="rId5"/>
    <p:sldId id="259" r:id="rId6"/>
    <p:sldId id="260" r:id="rId7"/>
    <p:sldId id="262" r:id="rId8"/>
    <p:sldId id="264" r:id="rId9"/>
    <p:sldId id="263" r:id="rId10"/>
    <p:sldId id="266" r:id="rId11"/>
    <p:sldId id="265" r:id="rId12"/>
    <p:sldId id="267" r:id="rId13"/>
    <p:sldId id="268" r:id="rId14"/>
    <p:sldId id="269"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3" d="100"/>
          <a:sy n="73" d="100"/>
        </p:scale>
        <p:origin x="58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11" name="Freeform 6" title="scalloped circle"/>
          <p:cNvSpPr/>
          <p:nvPr/>
        </p:nvSpPr>
        <p:spPr bwMode="auto">
          <a:xfrm>
            <a:off x="3557016" y="630936"/>
            <a:ext cx="5235575"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sp>
      <p:sp>
        <p:nvSpPr>
          <p:cNvPr id="2" name="Title 1"/>
          <p:cNvSpPr>
            <a:spLocks noGrp="1"/>
          </p:cNvSpPr>
          <p:nvPr>
            <p:ph type="ctrTitle"/>
          </p:nvPr>
        </p:nvSpPr>
        <p:spPr>
          <a:xfrm>
            <a:off x="1078523" y="1098388"/>
            <a:ext cx="10318418" cy="4394988"/>
          </a:xfrm>
        </p:spPr>
        <p:txBody>
          <a:bodyPr anchor="ctr">
            <a:noAutofit/>
          </a:bodyPr>
          <a:lstStyle>
            <a:lvl1pPr algn="ctr">
              <a:defRPr sz="10000" spc="800" baseline="0"/>
            </a:lvl1pPr>
          </a:lstStyle>
          <a:p>
            <a:r>
              <a:rPr lang="en-US" smtClean="0"/>
              <a:t>Click to edit Master title style</a:t>
            </a:r>
            <a:endParaRPr lang="en-US" dirty="0"/>
          </a:p>
        </p:txBody>
      </p:sp>
      <p:sp>
        <p:nvSpPr>
          <p:cNvPr id="3" name="Subtitle 2"/>
          <p:cNvSpPr>
            <a:spLocks noGrp="1"/>
          </p:cNvSpPr>
          <p:nvPr>
            <p:ph type="subTitle" idx="1"/>
          </p:nvPr>
        </p:nvSpPr>
        <p:spPr>
          <a:xfrm>
            <a:off x="2215045" y="5979196"/>
            <a:ext cx="8045373" cy="742279"/>
          </a:xfrm>
        </p:spPr>
        <p:txBody>
          <a:bodyPr anchor="t">
            <a:normAutofit/>
          </a:bodyPr>
          <a:lstStyle>
            <a:lvl1pPr marL="0" indent="0" algn="ctr">
              <a:lnSpc>
                <a:spcPct val="100000"/>
              </a:lnSpc>
              <a:buNone/>
              <a:defRPr sz="2000" b="1" i="0" cap="all" spc="400"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1078523" y="6375679"/>
            <a:ext cx="2329722" cy="348462"/>
          </a:xfrm>
        </p:spPr>
        <p:txBody>
          <a:bodyPr/>
          <a:lstStyle>
            <a:lvl1pPr>
              <a:defRPr baseline="0">
                <a:solidFill>
                  <a:schemeClr val="accent1">
                    <a:lumMod val="50000"/>
                  </a:schemeClr>
                </a:solidFill>
              </a:defRPr>
            </a:lvl1pPr>
          </a:lstStyle>
          <a:p>
            <a:fld id="{9334D819-9F07-4261-B09B-9E467E5D9002}" type="datetimeFigureOut">
              <a:rPr lang="en-US" dirty="0"/>
              <a:pPr/>
              <a:t>11/16/2016</a:t>
            </a:fld>
            <a:endParaRPr lang="en-US" dirty="0"/>
          </a:p>
        </p:txBody>
      </p:sp>
      <p:sp>
        <p:nvSpPr>
          <p:cNvPr id="5" name="Footer Placeholder 4"/>
          <p:cNvSpPr>
            <a:spLocks noGrp="1"/>
          </p:cNvSpPr>
          <p:nvPr>
            <p:ph type="ftr" sz="quarter" idx="11"/>
          </p:nvPr>
        </p:nvSpPr>
        <p:spPr>
          <a:xfrm>
            <a:off x="4180332" y="6375679"/>
            <a:ext cx="4114800" cy="345796"/>
          </a:xfrm>
        </p:spPr>
        <p:txBody>
          <a:bodyPr/>
          <a:lstStyle>
            <a:lvl1pPr>
              <a:defRPr baseline="0">
                <a:solidFill>
                  <a:schemeClr val="accent1">
                    <a:lumMod val="50000"/>
                  </a:schemeClr>
                </a:solidFill>
              </a:defRPr>
            </a:lvl1pPr>
          </a:lstStyle>
          <a:p>
            <a:endParaRPr lang="en-US" dirty="0"/>
          </a:p>
        </p:txBody>
      </p:sp>
      <p:sp>
        <p:nvSpPr>
          <p:cNvPr id="6" name="Slide Number Placeholder 5"/>
          <p:cNvSpPr>
            <a:spLocks noGrp="1"/>
          </p:cNvSpPr>
          <p:nvPr>
            <p:ph type="sldNum" sz="quarter" idx="12"/>
          </p:nvPr>
        </p:nvSpPr>
        <p:spPr>
          <a:xfrm>
            <a:off x="9067218" y="6375679"/>
            <a:ext cx="2329723" cy="345796"/>
          </a:xfrm>
        </p:spPr>
        <p:txBody>
          <a:bodyPr/>
          <a:lstStyle>
            <a:lvl1pPr>
              <a:defRPr baseline="0">
                <a:solidFill>
                  <a:schemeClr val="accent1">
                    <a:lumMod val="50000"/>
                  </a:schemeClr>
                </a:solidFill>
              </a:defRPr>
            </a:lvl1pPr>
          </a:lstStyle>
          <a:p>
            <a:fld id="{71766878-3199-4EAB-94E7-2D6D11070E14}" type="slidenum">
              <a:rPr lang="en-US" dirty="0"/>
              <a:pPr/>
              <a:t>‹#›</a:t>
            </a:fld>
            <a:endParaRPr lang="en-US" dirty="0"/>
          </a:p>
        </p:txBody>
      </p:sp>
      <p:sp>
        <p:nvSpPr>
          <p:cNvPr id="13" name="Rectangle 12" title="left edge border"/>
          <p:cNvSpPr/>
          <p:nvPr/>
        </p:nvSpPr>
        <p:spPr>
          <a:xfrm>
            <a:off x="0" y="0"/>
            <a:ext cx="28346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dirty="0"/>
              <a:t>11/16/2016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242929" y="1073888"/>
            <a:ext cx="8187071" cy="4064627"/>
          </a:xfrm>
        </p:spPr>
        <p:txBody>
          <a:bodyPr anchor="b">
            <a:normAutofit/>
          </a:bodyPr>
          <a:lstStyle>
            <a:lvl1pPr>
              <a:defRPr sz="8400" spc="800" baseline="0">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3242930" y="5159781"/>
            <a:ext cx="7017488" cy="951135"/>
          </a:xfrm>
        </p:spPr>
        <p:txBody>
          <a:bodyPr>
            <a:normAutofit/>
          </a:bodyPr>
          <a:lstStyle>
            <a:lvl1pPr marL="0" indent="0">
              <a:lnSpc>
                <a:spcPct val="100000"/>
              </a:lnSpc>
              <a:buNone/>
              <a:defRPr sz="2000" b="1" i="0" cap="all" spc="400" baseline="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3236546" y="6375679"/>
            <a:ext cx="1493947" cy="348462"/>
          </a:xfrm>
        </p:spPr>
        <p:txBody>
          <a:bodyPr/>
          <a:lstStyle>
            <a:lvl1pPr>
              <a:defRPr baseline="0">
                <a:solidFill>
                  <a:schemeClr val="tx2"/>
                </a:solidFill>
              </a:defRPr>
            </a:lvl1pPr>
          </a:lstStyle>
          <a:p>
            <a:fld id="{9334D819-9F07-4261-B09B-9E467E5D9002}" type="datetimeFigureOut">
              <a:rPr lang="en-US" dirty="0"/>
              <a:pPr/>
              <a:t>11/16/2016</a:t>
            </a:fld>
            <a:endParaRPr lang="en-US" dirty="0"/>
          </a:p>
        </p:txBody>
      </p:sp>
      <p:sp>
        <p:nvSpPr>
          <p:cNvPr id="5" name="Footer Placeholder 4"/>
          <p:cNvSpPr>
            <a:spLocks noGrp="1"/>
          </p:cNvSpPr>
          <p:nvPr>
            <p:ph type="ftr" sz="quarter" idx="11"/>
          </p:nvPr>
        </p:nvSpPr>
        <p:spPr>
          <a:xfrm>
            <a:off x="5279064" y="6375679"/>
            <a:ext cx="4114800" cy="345796"/>
          </a:xfrm>
        </p:spPr>
        <p:txBody>
          <a:bodyPr/>
          <a:lstStyle>
            <a:lvl1pPr>
              <a:defRPr baseline="0">
                <a:solidFill>
                  <a:schemeClr val="tx2"/>
                </a:solidFill>
              </a:defRPr>
            </a:lvl1pPr>
          </a:lstStyle>
          <a:p>
            <a:endParaRPr lang="en-US" dirty="0"/>
          </a:p>
        </p:txBody>
      </p:sp>
      <p:sp>
        <p:nvSpPr>
          <p:cNvPr id="6" name="Slide Number Placeholder 5"/>
          <p:cNvSpPr>
            <a:spLocks noGrp="1"/>
          </p:cNvSpPr>
          <p:nvPr>
            <p:ph type="sldNum" sz="quarter" idx="12"/>
          </p:nvPr>
        </p:nvSpPr>
        <p:spPr>
          <a:xfrm>
            <a:off x="9942434" y="6375679"/>
            <a:ext cx="1487566" cy="345796"/>
          </a:xfrm>
        </p:spPr>
        <p:txBody>
          <a:bodyPr/>
          <a:lstStyle>
            <a:lvl1pPr>
              <a:defRPr baseline="0">
                <a:solidFill>
                  <a:schemeClr val="tx2"/>
                </a:solidFill>
              </a:defRPr>
            </a:lvl1pPr>
          </a:lstStyle>
          <a:p>
            <a:fld id="{71766878-3199-4EAB-94E7-2D6D11070E14}" type="slidenum">
              <a:rPr lang="en-US" dirty="0"/>
              <a:pPr/>
              <a:t>‹#›</a:t>
            </a:fld>
            <a:endParaRPr lang="en-US" dirty="0"/>
          </a:p>
        </p:txBody>
      </p:sp>
      <p:grpSp>
        <p:nvGrpSpPr>
          <p:cNvPr id="7" name="Group 6" title="left scallop shape"/>
          <p:cNvGrpSpPr/>
          <p:nvPr/>
        </p:nvGrpSpPr>
        <p:grpSpPr>
          <a:xfrm>
            <a:off x="0" y="0"/>
            <a:ext cx="2814638" cy="6858000"/>
            <a:chOff x="0" y="0"/>
            <a:chExt cx="2814638" cy="6858000"/>
          </a:xfrm>
        </p:grpSpPr>
        <p:sp>
          <p:nvSpPr>
            <p:cNvPr id="11" name="Freeform 6" title="left scallop shape"/>
            <p:cNvSpPr/>
            <p:nvPr/>
          </p:nvSpPr>
          <p:spPr bwMode="auto">
            <a:xfrm>
              <a:off x="0" y="0"/>
              <a:ext cx="2814638"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tx2"/>
            </a:solidFill>
            <a:ln w="0">
              <a:noFill/>
              <a:prstDash val="solid"/>
              <a:round/>
              <a:headEnd/>
              <a:tailEnd/>
            </a:ln>
          </p:spPr>
        </p:sp>
        <p:sp>
          <p:nvSpPr>
            <p:cNvPr id="16" name="Freeform 11" title="left scallop inline"/>
            <p:cNvSpPr/>
            <p:nvPr/>
          </p:nvSpPr>
          <p:spPr bwMode="auto">
            <a:xfrm>
              <a:off x="874382" y="0"/>
              <a:ext cx="1646238"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57300" y="2286000"/>
            <a:ext cx="4800600" cy="36195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647796" y="2286000"/>
            <a:ext cx="4800600" cy="36195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334D819-9F07-4261-B09B-9E467E5D9002}" type="datetimeFigureOut">
              <a:rPr lang="en-US" dirty="0"/>
              <a:t>11/16/2016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extLst mod="1">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52728" y="381000"/>
            <a:ext cx="10172700" cy="149351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251678"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257300" y="2909102"/>
            <a:ext cx="4800600" cy="299639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633864"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633864" y="2909102"/>
            <a:ext cx="4800600" cy="299639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334D819-9F07-4261-B09B-9E467E5D9002}" type="datetimeFigureOut">
              <a:rPr lang="en-US" dirty="0"/>
              <a:t>11/16/2016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extLst mod="1">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334D819-9F07-4261-B09B-9E467E5D9002}" type="datetimeFigureOut">
              <a:rPr lang="en-US" dirty="0"/>
              <a:t>11/16/2016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34D819-9F07-4261-B09B-9E467E5D9002}" type="datetimeFigureOut">
              <a:rPr lang="en-US" dirty="0"/>
              <a:t>11/16/2016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2" name="Title 1"/>
          <p:cNvSpPr>
            <a:spLocks noGrp="1"/>
          </p:cNvSpPr>
          <p:nvPr>
            <p:ph type="title"/>
          </p:nvPr>
        </p:nvSpPr>
        <p:spPr>
          <a:xfrm>
            <a:off x="8337884" y="457199"/>
            <a:ext cx="3092115" cy="1196671"/>
          </a:xfrm>
        </p:spPr>
        <p:txBody>
          <a:bodyPr anchor="b">
            <a:normAutofit/>
          </a:bodyPr>
          <a:lstStyle>
            <a:lvl1pPr>
              <a:lnSpc>
                <a:spcPct val="100000"/>
              </a:lnSpc>
              <a:defRPr sz="1900" b="1" i="0" cap="all" spc="300" baseline="0">
                <a:solidFill>
                  <a:schemeClr val="accent1"/>
                </a:solidFill>
                <a:latin typeface="+mn-lt"/>
              </a:defRPr>
            </a:lvl1pPr>
          </a:lstStyle>
          <a:p>
            <a:r>
              <a:rPr lang="en-US" smtClean="0"/>
              <a:t>Click to edit Master title style</a:t>
            </a:r>
            <a:endParaRPr lang="en-US" dirty="0"/>
          </a:p>
        </p:txBody>
      </p:sp>
      <p:sp>
        <p:nvSpPr>
          <p:cNvPr id="3" name="Content Placeholder 2"/>
          <p:cNvSpPr>
            <a:spLocks noGrp="1"/>
          </p:cNvSpPr>
          <p:nvPr>
            <p:ph idx="1"/>
          </p:nvPr>
        </p:nvSpPr>
        <p:spPr>
          <a:xfrm>
            <a:off x="765051" y="920377"/>
            <a:ext cx="6158418" cy="498512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37885" y="1741336"/>
            <a:ext cx="3092115"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65051" y="6375679"/>
            <a:ext cx="1233355" cy="348462"/>
          </a:xfrm>
        </p:spPr>
        <p:txBody>
          <a:bodyPr/>
          <a:lstStyle/>
          <a:p>
            <a:fld id="{9334D819-9F07-4261-B09B-9E467E5D9002}" type="datetimeFigureOut">
              <a:rPr lang="en-US" dirty="0"/>
              <a:t>11/16/2016</a:t>
            </a:fld>
            <a:endParaRPr lang="en-US" dirty="0"/>
          </a:p>
        </p:txBody>
      </p:sp>
      <p:sp>
        <p:nvSpPr>
          <p:cNvPr id="6" name="Footer Placeholder 5"/>
          <p:cNvSpPr>
            <a:spLocks noGrp="1"/>
          </p:cNvSpPr>
          <p:nvPr>
            <p:ph type="ftr" sz="quarter" idx="11"/>
          </p:nvPr>
        </p:nvSpPr>
        <p:spPr>
          <a:xfrm>
            <a:off x="2103620" y="6375679"/>
            <a:ext cx="3482179" cy="345796"/>
          </a:xfrm>
        </p:spPr>
        <p:txBody>
          <a:bodyPr/>
          <a:lstStyle/>
          <a:p>
            <a:endParaRPr lang="en-US" dirty="0"/>
          </a:p>
        </p:txBody>
      </p:sp>
      <p:sp>
        <p:nvSpPr>
          <p:cNvPr id="7" name="Slide Number Placeholder 6"/>
          <p:cNvSpPr>
            <a:spLocks noGrp="1"/>
          </p:cNvSpPr>
          <p:nvPr>
            <p:ph type="sldNum" sz="quarter" idx="12"/>
          </p:nvPr>
        </p:nvSpPr>
        <p:spPr>
          <a:xfrm>
            <a:off x="5691014" y="6375679"/>
            <a:ext cx="1232456" cy="345796"/>
          </a:xfrm>
        </p:spPr>
        <p:txBody>
          <a:bodyPr/>
          <a:lstStyle/>
          <a:p>
            <a:fld id="{71766878-3199-4EAB-94E7-2D6D11070E14}" type="slidenum">
              <a:rPr lang="en-US" dirty="0"/>
              <a:t>‹#›</a:t>
            </a:fld>
            <a:endParaRPr lang="en-US" dirty="0"/>
          </a:p>
        </p:txBody>
      </p:sp>
      <p:sp>
        <p:nvSpPr>
          <p:cNvPr id="8" name="Rectangle 7"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extLst mod="1">
    <p:ext uri="{DCECCB84-F9BA-43D5-87BE-67443E8EF086}">
      <p15:sldGuideLst xmlns:p15="http://schemas.microsoft.com/office/powerpoint/2012/main">
        <p15:guide id="1" orient="horz" pos="696">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283464" y="0"/>
            <a:ext cx="7355585"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11"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12" name="Rectangle 11"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7883" y="457200"/>
            <a:ext cx="3092117" cy="1196670"/>
          </a:xfrm>
        </p:spPr>
        <p:txBody>
          <a:bodyPr anchor="b">
            <a:normAutofit/>
          </a:bodyPr>
          <a:lstStyle>
            <a:lvl1pPr>
              <a:lnSpc>
                <a:spcPct val="100000"/>
              </a:lnSpc>
              <a:defRPr sz="1900" b="1" i="0" spc="300" baseline="0">
                <a:solidFill>
                  <a:schemeClr val="accent1"/>
                </a:solidFill>
                <a:latin typeface="+mn-lt"/>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8337883" y="1741336"/>
            <a:ext cx="3092117"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65950" y="6375679"/>
            <a:ext cx="1232456" cy="348462"/>
          </a:xfrm>
        </p:spPr>
        <p:txBody>
          <a:bodyPr/>
          <a:lstStyle/>
          <a:p>
            <a:fld id="{9334D819-9F07-4261-B09B-9E467E5D9002}" type="datetimeFigureOut">
              <a:rPr lang="en-US" dirty="0"/>
              <a:t>11/16/2016</a:t>
            </a:fld>
            <a:endParaRPr lang="en-US" dirty="0"/>
          </a:p>
        </p:txBody>
      </p:sp>
      <p:sp>
        <p:nvSpPr>
          <p:cNvPr id="6" name="Footer Placeholder 5"/>
          <p:cNvSpPr>
            <a:spLocks noGrp="1"/>
          </p:cNvSpPr>
          <p:nvPr>
            <p:ph type="ftr" sz="quarter" idx="11"/>
          </p:nvPr>
        </p:nvSpPr>
        <p:spPr>
          <a:xfrm>
            <a:off x="2103621" y="6375679"/>
            <a:ext cx="3482178" cy="345796"/>
          </a:xfrm>
        </p:spPr>
        <p:txBody>
          <a:bodyPr/>
          <a:lstStyle/>
          <a:p>
            <a:endParaRPr lang="en-US" dirty="0"/>
          </a:p>
        </p:txBody>
      </p:sp>
      <p:sp>
        <p:nvSpPr>
          <p:cNvPr id="7" name="Slide Number Placeholder 6"/>
          <p:cNvSpPr>
            <a:spLocks noGrp="1"/>
          </p:cNvSpPr>
          <p:nvPr>
            <p:ph type="sldNum" sz="quarter" idx="12"/>
          </p:nvPr>
        </p:nvSpPr>
        <p:spPr>
          <a:xfrm>
            <a:off x="5687568" y="6375679"/>
            <a:ext cx="1234440" cy="345796"/>
          </a:xfrm>
        </p:spPr>
        <p:txBody>
          <a:bodyPr/>
          <a:lstStyle/>
          <a:p>
            <a:fld id="{71766878-3199-4EAB-94E7-2D6D11070E14}"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dirty="0"/>
              <a:t>11/16/2016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066321" y="382386"/>
            <a:ext cx="1492132" cy="5600404"/>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57300" y="382385"/>
            <a:ext cx="8392585" cy="560040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dirty="0"/>
              <a:t>11/16/2016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1678" y="382385"/>
            <a:ext cx="10178322" cy="1492132"/>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51678" y="2286001"/>
            <a:ext cx="10178322" cy="3593591"/>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251678" y="6375679"/>
            <a:ext cx="2329722" cy="348462"/>
          </a:xfrm>
          <a:prstGeom prst="rect">
            <a:avLst/>
          </a:prstGeom>
        </p:spPr>
        <p:txBody>
          <a:bodyPr vert="horz" lIns="91440" tIns="45720" rIns="91440" bIns="45720" rtlCol="0" anchor="ctr"/>
          <a:lstStyle>
            <a:lvl1pPr algn="l">
              <a:defRPr sz="1200">
                <a:solidFill>
                  <a:schemeClr val="tx1">
                    <a:lumMod val="65000"/>
                    <a:lumOff val="35000"/>
                  </a:schemeClr>
                </a:solidFill>
              </a:defRPr>
            </a:lvl1pPr>
          </a:lstStyle>
          <a:p>
            <a:fld id="{9334D819-9F07-4261-B09B-9E467E5D9002}" type="datetimeFigureOut">
              <a:rPr lang="en-US" dirty="0"/>
              <a:pPr/>
              <a:t>11/16/2016</a:t>
            </a:fld>
            <a:endParaRPr lang="en-US" dirty="0"/>
          </a:p>
        </p:txBody>
      </p:sp>
      <p:sp>
        <p:nvSpPr>
          <p:cNvPr id="5" name="Footer Placeholder 4"/>
          <p:cNvSpPr>
            <a:spLocks noGrp="1"/>
          </p:cNvSpPr>
          <p:nvPr>
            <p:ph type="ftr" sz="quarter" idx="3"/>
          </p:nvPr>
        </p:nvSpPr>
        <p:spPr>
          <a:xfrm>
            <a:off x="4038600" y="6375679"/>
            <a:ext cx="4114800" cy="345796"/>
          </a:xfrm>
          <a:prstGeom prst="rect">
            <a:avLst/>
          </a:prstGeom>
        </p:spPr>
        <p:txBody>
          <a:bodyPr vert="horz" lIns="91440" tIns="45720" rIns="91440" bIns="45720" rtlCol="0" anchor="ctr"/>
          <a:lstStyle>
            <a:lvl1pPr algn="ctr">
              <a:defRPr sz="1200">
                <a:solidFill>
                  <a:schemeClr val="tx1">
                    <a:lumMod val="65000"/>
                    <a:lumOff val="35000"/>
                  </a:schemeClr>
                </a:solidFill>
              </a:defRPr>
            </a:lvl1pPr>
          </a:lstStyle>
          <a:p>
            <a:endParaRPr lang="en-US" dirty="0"/>
          </a:p>
        </p:txBody>
      </p:sp>
      <p:sp>
        <p:nvSpPr>
          <p:cNvPr id="6" name="Slide Number Placeholder 5"/>
          <p:cNvSpPr>
            <a:spLocks noGrp="1"/>
          </p:cNvSpPr>
          <p:nvPr>
            <p:ph type="sldNum" sz="quarter" idx="4"/>
          </p:nvPr>
        </p:nvSpPr>
        <p:spPr>
          <a:xfrm>
            <a:off x="8610601" y="6375679"/>
            <a:ext cx="2819399" cy="345796"/>
          </a:xfrm>
          <a:prstGeom prst="rect">
            <a:avLst/>
          </a:prstGeom>
        </p:spPr>
        <p:txBody>
          <a:bodyPr vert="horz" lIns="91440" tIns="45720" rIns="91440" bIns="45720" rtlCol="0" anchor="ctr"/>
          <a:lstStyle>
            <a:lvl1pPr algn="r">
              <a:defRPr sz="1200">
                <a:solidFill>
                  <a:schemeClr val="tx1">
                    <a:lumMod val="65000"/>
                    <a:lumOff val="35000"/>
                  </a:schemeClr>
                </a:solidFill>
              </a:defRPr>
            </a:lvl1pPr>
          </a:lstStyle>
          <a:p>
            <a:fld id="{71766878-3199-4EAB-94E7-2D6D11070E14}" type="slidenum">
              <a:rPr lang="en-US" dirty="0"/>
              <a:pPr/>
              <a:t>‹#›</a:t>
            </a:fld>
            <a:endParaRPr lang="en-US" dirty="0"/>
          </a:p>
        </p:txBody>
      </p:sp>
      <p:sp>
        <p:nvSpPr>
          <p:cNvPr id="11" name="Freeform 6" title="Left scallop edge"/>
          <p:cNvSpPr/>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12" name="Rectangle 11" title="right edge border"/>
          <p:cNvSpPr/>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5100" kern="1200" cap="all" spc="200" baseline="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792">
          <p15:clr>
            <a:srgbClr val="F26B43"/>
          </p15:clr>
        </p15:guide>
        <p15:guide id="2" pos="7200">
          <p15:clr>
            <a:srgbClr val="F26B43"/>
          </p15:clr>
        </p15:guide>
        <p15:guide id="3" orient="horz" pos="4008">
          <p15:clr>
            <a:srgbClr val="F26B43"/>
          </p15:clr>
        </p15:guide>
        <p15:guide id="4" orient="horz" pos="1440">
          <p15:clr>
            <a:srgbClr val="F26B43"/>
          </p15:clr>
        </p15:guide>
        <p15:guide id="5" orient="horz" pos="3720">
          <p15:clr>
            <a:srgbClr val="F26B43"/>
          </p15:clr>
        </p15:guide>
        <p15:guide id="6" orient="horz" pos="2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5" Type="http://schemas.openxmlformats.org/officeDocument/2006/relationships/image" Target="../media/image1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Parents Forum</a:t>
            </a:r>
            <a:endParaRPr lang="en-GB" dirty="0"/>
          </a:p>
        </p:txBody>
      </p:sp>
      <p:sp>
        <p:nvSpPr>
          <p:cNvPr id="3" name="Subtitle 2"/>
          <p:cNvSpPr>
            <a:spLocks noGrp="1"/>
          </p:cNvSpPr>
          <p:nvPr>
            <p:ph type="subTitle" idx="1"/>
          </p:nvPr>
        </p:nvSpPr>
        <p:spPr/>
        <p:txBody>
          <a:bodyPr/>
          <a:lstStyle/>
          <a:p>
            <a:r>
              <a:rPr lang="en-GB" dirty="0" smtClean="0"/>
              <a:t>Spelling and Reading Passports</a:t>
            </a:r>
            <a:endParaRPr lang="en-GB" dirty="0"/>
          </a:p>
        </p:txBody>
      </p:sp>
    </p:spTree>
    <p:extLst>
      <p:ext uri="{BB962C8B-B14F-4D97-AF65-F5344CB8AC3E}">
        <p14:creationId xmlns:p14="http://schemas.microsoft.com/office/powerpoint/2010/main" val="27537364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Spelling</a:t>
            </a:r>
            <a:endParaRPr lang="en-GB" dirty="0"/>
          </a:p>
        </p:txBody>
      </p:sp>
      <p:sp>
        <p:nvSpPr>
          <p:cNvPr id="3" name="Subtitle 2"/>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17419951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1678" y="132671"/>
            <a:ext cx="10178322" cy="1492132"/>
          </a:xfrm>
        </p:spPr>
        <p:txBody>
          <a:bodyPr>
            <a:normAutofit/>
          </a:bodyPr>
          <a:lstStyle/>
          <a:p>
            <a:r>
              <a:rPr lang="en-GB" sz="4400" dirty="0" smtClean="0"/>
              <a:t>Why do we need to focus on spelling?</a:t>
            </a:r>
            <a:endParaRPr lang="en-GB" sz="4400" dirty="0"/>
          </a:p>
        </p:txBody>
      </p:sp>
      <p:sp>
        <p:nvSpPr>
          <p:cNvPr id="3" name="Content Placeholder 2"/>
          <p:cNvSpPr>
            <a:spLocks noGrp="1"/>
          </p:cNvSpPr>
          <p:nvPr>
            <p:ph idx="1"/>
          </p:nvPr>
        </p:nvSpPr>
        <p:spPr>
          <a:xfrm>
            <a:off x="1251678" y="848111"/>
            <a:ext cx="10178322" cy="5868573"/>
          </a:xfrm>
        </p:spPr>
        <p:txBody>
          <a:bodyPr>
            <a:normAutofit fontScale="92500" lnSpcReduction="10000"/>
          </a:bodyPr>
          <a:lstStyle/>
          <a:p>
            <a:r>
              <a:rPr lang="en-GB" sz="1800" dirty="0" smtClean="0"/>
              <a:t>The goalposts for spelling have shifted with the introduction of the ‘new’ National Curriculum (NC14)</a:t>
            </a:r>
          </a:p>
          <a:p>
            <a:r>
              <a:rPr lang="en-GB" sz="1800" dirty="0" smtClean="0"/>
              <a:t>Last year was the first year that the new curriculum was tested at the end of Key Stage 1 and 2. </a:t>
            </a:r>
          </a:p>
          <a:p>
            <a:r>
              <a:rPr lang="en-GB" sz="1800" dirty="0" smtClean="0"/>
              <a:t>In the Grammar, Punctuation and Spelling test (GPS), spelling is tested alone, but spelling must also be accurate in the short answer paper for marks to be awarded.                                     </a:t>
            </a:r>
            <a:r>
              <a:rPr lang="en-GB" sz="1050" dirty="0" smtClean="0"/>
              <a:t>From </a:t>
            </a:r>
            <a:r>
              <a:rPr lang="en-GB" sz="1050" dirty="0"/>
              <a:t>the KS2 GPS mark </a:t>
            </a:r>
            <a:r>
              <a:rPr lang="en-GB" sz="1050" dirty="0" smtClean="0"/>
              <a:t>scheme</a:t>
            </a:r>
          </a:p>
          <a:p>
            <a:r>
              <a:rPr lang="en-GB" sz="1800" dirty="0" smtClean="0"/>
              <a:t>In the teacher assessed writing, assessment has become ‘total fit’, </a:t>
            </a:r>
          </a:p>
          <a:p>
            <a:pPr marL="0" indent="0">
              <a:buNone/>
            </a:pPr>
            <a:r>
              <a:rPr lang="en-GB" sz="1800" dirty="0" smtClean="0"/>
              <a:t>not ‘best fit’. This means that </a:t>
            </a:r>
            <a:r>
              <a:rPr lang="en-GB" sz="1800" u="sng" dirty="0" smtClean="0"/>
              <a:t>every</a:t>
            </a:r>
            <a:r>
              <a:rPr lang="en-GB" sz="1800" dirty="0" smtClean="0"/>
              <a:t> objective in the Interim Assessment </a:t>
            </a:r>
          </a:p>
          <a:p>
            <a:pPr marL="0" indent="0">
              <a:buNone/>
            </a:pPr>
            <a:r>
              <a:rPr lang="en-GB" sz="1800" dirty="0" smtClean="0"/>
              <a:t>Frameworks (IAF) must be evidenced to enable a child to be ‘working </a:t>
            </a:r>
          </a:p>
          <a:p>
            <a:pPr marL="0" indent="0">
              <a:buNone/>
            </a:pPr>
            <a:r>
              <a:rPr lang="en-GB" sz="1800" dirty="0" smtClean="0"/>
              <a:t>at the expected standard’.</a:t>
            </a:r>
          </a:p>
          <a:p>
            <a:pPr marL="0" indent="0">
              <a:buNone/>
            </a:pPr>
            <a:endParaRPr lang="en-GB" sz="1800" dirty="0"/>
          </a:p>
          <a:p>
            <a:pPr marL="0" indent="0">
              <a:buNone/>
            </a:pPr>
            <a:endParaRPr lang="en-GB" sz="1800" dirty="0" smtClean="0"/>
          </a:p>
          <a:p>
            <a:pPr marL="0" indent="0">
              <a:buNone/>
            </a:pPr>
            <a:endParaRPr lang="en-GB" sz="1800" dirty="0"/>
          </a:p>
          <a:p>
            <a:pPr marL="0" indent="0">
              <a:buNone/>
            </a:pPr>
            <a:endParaRPr lang="en-GB" sz="1800" dirty="0" smtClean="0"/>
          </a:p>
          <a:p>
            <a:pPr marL="0" indent="0">
              <a:buNone/>
            </a:pPr>
            <a:endParaRPr lang="en-GB" sz="1800" dirty="0"/>
          </a:p>
          <a:p>
            <a:pPr marL="0" indent="0">
              <a:buNone/>
            </a:pPr>
            <a:endParaRPr lang="en-GB" sz="1800" dirty="0" smtClean="0"/>
          </a:p>
          <a:p>
            <a:pPr marL="0" indent="0">
              <a:buNone/>
            </a:pPr>
            <a:endParaRPr lang="en-GB" sz="1800" dirty="0" smtClean="0"/>
          </a:p>
          <a:p>
            <a:pPr marL="0" indent="0">
              <a:buNone/>
            </a:pPr>
            <a:endParaRPr lang="en-GB" sz="1800" dirty="0" smtClean="0"/>
          </a:p>
          <a:p>
            <a:r>
              <a:rPr lang="en-GB" sz="1800" dirty="0" smtClean="0"/>
              <a:t>We found that spelling was an area that let us down in writing, mainly due to the shift in expectations.  </a:t>
            </a:r>
          </a:p>
          <a:p>
            <a:pPr marL="0" indent="0">
              <a:buNone/>
            </a:pPr>
            <a:endParaRPr lang="en-GB" dirty="0" smtClean="0"/>
          </a:p>
          <a:p>
            <a:pPr marL="0" indent="0">
              <a:buNone/>
            </a:pPr>
            <a:endParaRPr lang="en-GB" dirty="0"/>
          </a:p>
        </p:txBody>
      </p:sp>
      <p:grpSp>
        <p:nvGrpSpPr>
          <p:cNvPr id="7" name="Group 6"/>
          <p:cNvGrpSpPr/>
          <p:nvPr/>
        </p:nvGrpSpPr>
        <p:grpSpPr>
          <a:xfrm>
            <a:off x="7838901" y="2081394"/>
            <a:ext cx="3591099" cy="1451039"/>
            <a:chOff x="3038475" y="2048567"/>
            <a:chExt cx="6115050" cy="2451995"/>
          </a:xfrm>
        </p:grpSpPr>
        <p:pic>
          <p:nvPicPr>
            <p:cNvPr id="5" name="Picture 4"/>
            <p:cNvPicPr>
              <a:picLocks noChangeAspect="1"/>
            </p:cNvPicPr>
            <p:nvPr/>
          </p:nvPicPr>
          <p:blipFill>
            <a:blip r:embed="rId2"/>
            <a:stretch>
              <a:fillRect/>
            </a:stretch>
          </p:blipFill>
          <p:spPr>
            <a:xfrm>
              <a:off x="3038475" y="2357437"/>
              <a:ext cx="6115050" cy="2143125"/>
            </a:xfrm>
            <a:prstGeom prst="rect">
              <a:avLst/>
            </a:prstGeom>
          </p:spPr>
        </p:pic>
        <p:pic>
          <p:nvPicPr>
            <p:cNvPr id="6" name="Picture 5"/>
            <p:cNvPicPr>
              <a:picLocks noChangeAspect="1"/>
            </p:cNvPicPr>
            <p:nvPr/>
          </p:nvPicPr>
          <p:blipFill>
            <a:blip r:embed="rId3"/>
            <a:stretch>
              <a:fillRect/>
            </a:stretch>
          </p:blipFill>
          <p:spPr>
            <a:xfrm>
              <a:off x="3038475" y="2048567"/>
              <a:ext cx="6057900" cy="400050"/>
            </a:xfrm>
            <a:prstGeom prst="rect">
              <a:avLst/>
            </a:prstGeom>
          </p:spPr>
        </p:pic>
      </p:grpSp>
      <p:grpSp>
        <p:nvGrpSpPr>
          <p:cNvPr id="15" name="Group 14"/>
          <p:cNvGrpSpPr/>
          <p:nvPr/>
        </p:nvGrpSpPr>
        <p:grpSpPr>
          <a:xfrm>
            <a:off x="1546167" y="3609735"/>
            <a:ext cx="4322193" cy="2691311"/>
            <a:chOff x="1310293" y="1536379"/>
            <a:chExt cx="6324600" cy="4181260"/>
          </a:xfrm>
        </p:grpSpPr>
        <p:pic>
          <p:nvPicPr>
            <p:cNvPr id="8" name="Picture 7"/>
            <p:cNvPicPr>
              <a:picLocks noChangeAspect="1"/>
            </p:cNvPicPr>
            <p:nvPr/>
          </p:nvPicPr>
          <p:blipFill>
            <a:blip r:embed="rId4"/>
            <a:stretch>
              <a:fillRect/>
            </a:stretch>
          </p:blipFill>
          <p:spPr>
            <a:xfrm>
              <a:off x="1424594" y="1536379"/>
              <a:ext cx="6134100" cy="676275"/>
            </a:xfrm>
            <a:prstGeom prst="rect">
              <a:avLst/>
            </a:prstGeom>
          </p:spPr>
        </p:pic>
        <p:pic>
          <p:nvPicPr>
            <p:cNvPr id="10" name="Picture 9"/>
            <p:cNvPicPr>
              <a:picLocks noChangeAspect="1"/>
            </p:cNvPicPr>
            <p:nvPr/>
          </p:nvPicPr>
          <p:blipFill>
            <a:blip r:embed="rId5"/>
            <a:stretch>
              <a:fillRect/>
            </a:stretch>
          </p:blipFill>
          <p:spPr>
            <a:xfrm>
              <a:off x="1391255" y="2212654"/>
              <a:ext cx="6181725" cy="638175"/>
            </a:xfrm>
            <a:prstGeom prst="rect">
              <a:avLst/>
            </a:prstGeom>
          </p:spPr>
        </p:pic>
        <p:pic>
          <p:nvPicPr>
            <p:cNvPr id="11" name="Picture 10"/>
            <p:cNvPicPr>
              <a:picLocks noChangeAspect="1"/>
            </p:cNvPicPr>
            <p:nvPr/>
          </p:nvPicPr>
          <p:blipFill>
            <a:blip r:embed="rId6"/>
            <a:stretch>
              <a:fillRect/>
            </a:stretch>
          </p:blipFill>
          <p:spPr>
            <a:xfrm>
              <a:off x="1391255" y="2809643"/>
              <a:ext cx="6200775" cy="400050"/>
            </a:xfrm>
            <a:prstGeom prst="rect">
              <a:avLst/>
            </a:prstGeom>
          </p:spPr>
        </p:pic>
        <p:pic>
          <p:nvPicPr>
            <p:cNvPr id="12" name="Picture 11"/>
            <p:cNvPicPr>
              <a:picLocks noChangeAspect="1"/>
            </p:cNvPicPr>
            <p:nvPr/>
          </p:nvPicPr>
          <p:blipFill>
            <a:blip r:embed="rId7"/>
            <a:stretch>
              <a:fillRect/>
            </a:stretch>
          </p:blipFill>
          <p:spPr>
            <a:xfrm>
              <a:off x="1362681" y="3196841"/>
              <a:ext cx="6219825" cy="1247775"/>
            </a:xfrm>
            <a:prstGeom prst="rect">
              <a:avLst/>
            </a:prstGeom>
          </p:spPr>
        </p:pic>
        <p:pic>
          <p:nvPicPr>
            <p:cNvPr id="13" name="Picture 12"/>
            <p:cNvPicPr>
              <a:picLocks noChangeAspect="1"/>
            </p:cNvPicPr>
            <p:nvPr/>
          </p:nvPicPr>
          <p:blipFill>
            <a:blip r:embed="rId8"/>
            <a:stretch>
              <a:fillRect/>
            </a:stretch>
          </p:blipFill>
          <p:spPr>
            <a:xfrm>
              <a:off x="1391255" y="4412714"/>
              <a:ext cx="6191250" cy="419100"/>
            </a:xfrm>
            <a:prstGeom prst="rect">
              <a:avLst/>
            </a:prstGeom>
          </p:spPr>
        </p:pic>
        <p:pic>
          <p:nvPicPr>
            <p:cNvPr id="14" name="Picture 13"/>
            <p:cNvPicPr>
              <a:picLocks noChangeAspect="1"/>
            </p:cNvPicPr>
            <p:nvPr/>
          </p:nvPicPr>
          <p:blipFill>
            <a:blip r:embed="rId9"/>
            <a:stretch>
              <a:fillRect/>
            </a:stretch>
          </p:blipFill>
          <p:spPr>
            <a:xfrm>
              <a:off x="1310293" y="4831814"/>
              <a:ext cx="6324600" cy="885825"/>
            </a:xfrm>
            <a:prstGeom prst="rect">
              <a:avLst/>
            </a:prstGeom>
          </p:spPr>
        </p:pic>
      </p:grpSp>
      <p:grpSp>
        <p:nvGrpSpPr>
          <p:cNvPr id="22" name="Group 21"/>
          <p:cNvGrpSpPr/>
          <p:nvPr/>
        </p:nvGrpSpPr>
        <p:grpSpPr>
          <a:xfrm>
            <a:off x="5966632" y="3878295"/>
            <a:ext cx="4690285" cy="1973189"/>
            <a:chOff x="3489439" y="1530153"/>
            <a:chExt cx="6315076" cy="2783279"/>
          </a:xfrm>
        </p:grpSpPr>
        <p:pic>
          <p:nvPicPr>
            <p:cNvPr id="16" name="Picture 15"/>
            <p:cNvPicPr>
              <a:picLocks noChangeAspect="1"/>
            </p:cNvPicPr>
            <p:nvPr/>
          </p:nvPicPr>
          <p:blipFill>
            <a:blip r:embed="rId10"/>
            <a:stretch>
              <a:fillRect/>
            </a:stretch>
          </p:blipFill>
          <p:spPr>
            <a:xfrm>
              <a:off x="3518015" y="1530153"/>
              <a:ext cx="6286500" cy="828675"/>
            </a:xfrm>
            <a:prstGeom prst="rect">
              <a:avLst/>
            </a:prstGeom>
          </p:spPr>
        </p:pic>
        <p:pic>
          <p:nvPicPr>
            <p:cNvPr id="17" name="Picture 16"/>
            <p:cNvPicPr>
              <a:picLocks noChangeAspect="1"/>
            </p:cNvPicPr>
            <p:nvPr/>
          </p:nvPicPr>
          <p:blipFill>
            <a:blip r:embed="rId11"/>
            <a:stretch>
              <a:fillRect/>
            </a:stretch>
          </p:blipFill>
          <p:spPr>
            <a:xfrm>
              <a:off x="3518015" y="2333581"/>
              <a:ext cx="6276975" cy="447675"/>
            </a:xfrm>
            <a:prstGeom prst="rect">
              <a:avLst/>
            </a:prstGeom>
          </p:spPr>
        </p:pic>
        <p:pic>
          <p:nvPicPr>
            <p:cNvPr id="18" name="Picture 17"/>
            <p:cNvPicPr>
              <a:picLocks noChangeAspect="1"/>
            </p:cNvPicPr>
            <p:nvPr/>
          </p:nvPicPr>
          <p:blipFill>
            <a:blip r:embed="rId12"/>
            <a:stretch>
              <a:fillRect/>
            </a:stretch>
          </p:blipFill>
          <p:spPr>
            <a:xfrm>
              <a:off x="3527539" y="2774250"/>
              <a:ext cx="6257925" cy="466725"/>
            </a:xfrm>
            <a:prstGeom prst="rect">
              <a:avLst/>
            </a:prstGeom>
          </p:spPr>
        </p:pic>
        <p:pic>
          <p:nvPicPr>
            <p:cNvPr id="19" name="Picture 18"/>
            <p:cNvPicPr>
              <a:picLocks noChangeAspect="1"/>
            </p:cNvPicPr>
            <p:nvPr/>
          </p:nvPicPr>
          <p:blipFill>
            <a:blip r:embed="rId13"/>
            <a:stretch>
              <a:fillRect/>
            </a:stretch>
          </p:blipFill>
          <p:spPr>
            <a:xfrm>
              <a:off x="3527540" y="3240975"/>
              <a:ext cx="6276975" cy="257175"/>
            </a:xfrm>
            <a:prstGeom prst="rect">
              <a:avLst/>
            </a:prstGeom>
          </p:spPr>
        </p:pic>
        <p:pic>
          <p:nvPicPr>
            <p:cNvPr id="20" name="Picture 19"/>
            <p:cNvPicPr>
              <a:picLocks noChangeAspect="1"/>
            </p:cNvPicPr>
            <p:nvPr/>
          </p:nvPicPr>
          <p:blipFill>
            <a:blip r:embed="rId14"/>
            <a:stretch>
              <a:fillRect/>
            </a:stretch>
          </p:blipFill>
          <p:spPr>
            <a:xfrm>
              <a:off x="3489439" y="3496696"/>
              <a:ext cx="6296025" cy="466725"/>
            </a:xfrm>
            <a:prstGeom prst="rect">
              <a:avLst/>
            </a:prstGeom>
          </p:spPr>
        </p:pic>
        <p:pic>
          <p:nvPicPr>
            <p:cNvPr id="21" name="Picture 20"/>
            <p:cNvPicPr>
              <a:picLocks noChangeAspect="1"/>
            </p:cNvPicPr>
            <p:nvPr/>
          </p:nvPicPr>
          <p:blipFill>
            <a:blip r:embed="rId15"/>
            <a:stretch>
              <a:fillRect/>
            </a:stretch>
          </p:blipFill>
          <p:spPr>
            <a:xfrm>
              <a:off x="3498964" y="3941957"/>
              <a:ext cx="6286500" cy="371475"/>
            </a:xfrm>
            <a:prstGeom prst="rect">
              <a:avLst/>
            </a:prstGeom>
          </p:spPr>
        </p:pic>
      </p:grpSp>
    </p:spTree>
    <p:extLst>
      <p:ext uri="{BB962C8B-B14F-4D97-AF65-F5344CB8AC3E}">
        <p14:creationId xmlns:p14="http://schemas.microsoft.com/office/powerpoint/2010/main" val="33433777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Let’s have a go!</a:t>
            </a:r>
            <a:r>
              <a:rPr lang="en-GB" dirty="0"/>
              <a:t/>
            </a:r>
            <a:br>
              <a:rPr lang="en-GB" dirty="0"/>
            </a:br>
            <a:r>
              <a:rPr lang="en-GB" sz="2400" dirty="0" smtClean="0"/>
              <a:t>Which of these spellings are </a:t>
            </a:r>
            <a:r>
              <a:rPr lang="en-GB" sz="2400" dirty="0" smtClean="0">
                <a:solidFill>
                  <a:schemeClr val="tx1"/>
                </a:solidFill>
              </a:rPr>
              <a:t>Year 1, Year 2, Year3/4, Year 5/6, KS3</a:t>
            </a:r>
            <a:r>
              <a:rPr lang="en-GB" sz="2400" dirty="0" smtClean="0"/>
              <a:t>?</a:t>
            </a:r>
            <a:endParaRPr lang="en-GB" sz="4400" dirty="0"/>
          </a:p>
        </p:txBody>
      </p:sp>
      <p:sp>
        <p:nvSpPr>
          <p:cNvPr id="3" name="Content Placeholder 2"/>
          <p:cNvSpPr>
            <a:spLocks noGrp="1"/>
          </p:cNvSpPr>
          <p:nvPr>
            <p:ph idx="1"/>
          </p:nvPr>
        </p:nvSpPr>
        <p:spPr>
          <a:xfrm>
            <a:off x="1251678" y="1945179"/>
            <a:ext cx="10178322" cy="4472246"/>
          </a:xfrm>
        </p:spPr>
        <p:txBody>
          <a:bodyPr>
            <a:normAutofit lnSpcReduction="10000"/>
          </a:bodyPr>
          <a:lstStyle/>
          <a:p>
            <a:pPr marL="0" indent="0">
              <a:lnSpc>
                <a:spcPct val="200000"/>
              </a:lnSpc>
              <a:buNone/>
            </a:pPr>
            <a:r>
              <a:rPr lang="en-GB" dirty="0" smtClean="0">
                <a:solidFill>
                  <a:schemeClr val="tx1"/>
                </a:solidFill>
              </a:rPr>
              <a:t>beautiful	 	amateur</a:t>
            </a:r>
            <a:r>
              <a:rPr lang="en-GB" dirty="0">
                <a:solidFill>
                  <a:schemeClr val="tx1"/>
                </a:solidFill>
              </a:rPr>
              <a:t>	</a:t>
            </a:r>
            <a:r>
              <a:rPr lang="en-GB" dirty="0" smtClean="0">
                <a:solidFill>
                  <a:schemeClr val="tx1"/>
                </a:solidFill>
              </a:rPr>
              <a:t>	 medicine	</a:t>
            </a:r>
            <a:r>
              <a:rPr lang="en-GB" dirty="0">
                <a:solidFill>
                  <a:schemeClr val="tx1"/>
                </a:solidFill>
              </a:rPr>
              <a:t> participation </a:t>
            </a:r>
            <a:r>
              <a:rPr lang="en-GB" dirty="0" smtClean="0">
                <a:solidFill>
                  <a:schemeClr val="tx1"/>
                </a:solidFill>
              </a:rPr>
              <a:t>		correspond	 </a:t>
            </a:r>
            <a:r>
              <a:rPr lang="en-GB" dirty="0">
                <a:solidFill>
                  <a:schemeClr val="tx1"/>
                </a:solidFill>
              </a:rPr>
              <a:t>therefore </a:t>
            </a:r>
            <a:r>
              <a:rPr lang="en-GB" dirty="0" smtClean="0">
                <a:solidFill>
                  <a:schemeClr val="tx1"/>
                </a:solidFill>
              </a:rPr>
              <a:t>	</a:t>
            </a:r>
            <a:r>
              <a:rPr lang="en-GB" dirty="0">
                <a:solidFill>
                  <a:schemeClr val="tx1"/>
                </a:solidFill>
              </a:rPr>
              <a:t>clothes	</a:t>
            </a:r>
            <a:r>
              <a:rPr lang="en-GB" dirty="0" smtClean="0">
                <a:solidFill>
                  <a:schemeClr val="tx1"/>
                </a:solidFill>
              </a:rPr>
              <a:t>		questionnaire		house</a:t>
            </a:r>
            <a:r>
              <a:rPr lang="en-GB" dirty="0">
                <a:solidFill>
                  <a:schemeClr val="tx1"/>
                </a:solidFill>
              </a:rPr>
              <a:t> </a:t>
            </a:r>
            <a:r>
              <a:rPr lang="en-GB" dirty="0" smtClean="0">
                <a:solidFill>
                  <a:schemeClr val="tx1"/>
                </a:solidFill>
              </a:rPr>
              <a:t>	</a:t>
            </a:r>
            <a:r>
              <a:rPr lang="en-GB" dirty="0">
                <a:solidFill>
                  <a:schemeClr val="tx1"/>
                </a:solidFill>
              </a:rPr>
              <a:t>  </a:t>
            </a:r>
            <a:r>
              <a:rPr lang="en-GB" dirty="0" smtClean="0">
                <a:solidFill>
                  <a:schemeClr val="tx1"/>
                </a:solidFill>
              </a:rPr>
              <a:t>       possession 	mischievous 		said		children			whole</a:t>
            </a:r>
          </a:p>
          <a:p>
            <a:pPr marL="0" indent="0">
              <a:lnSpc>
                <a:spcPct val="200000"/>
              </a:lnSpc>
              <a:buNone/>
            </a:pPr>
            <a:r>
              <a:rPr lang="en-GB" dirty="0" smtClean="0">
                <a:solidFill>
                  <a:schemeClr val="tx1"/>
                </a:solidFill>
              </a:rPr>
              <a:t>our		consider</a:t>
            </a:r>
            <a:r>
              <a:rPr lang="en-GB" dirty="0">
                <a:solidFill>
                  <a:schemeClr val="tx1"/>
                </a:solidFill>
              </a:rPr>
              <a:t> </a:t>
            </a:r>
            <a:r>
              <a:rPr lang="en-GB" dirty="0" smtClean="0">
                <a:solidFill>
                  <a:schemeClr val="tx1"/>
                </a:solidFill>
              </a:rPr>
              <a:t>		miscellaneous 		occasionally </a:t>
            </a:r>
          </a:p>
          <a:p>
            <a:pPr marL="0" indent="0">
              <a:lnSpc>
                <a:spcPct val="200000"/>
              </a:lnSpc>
              <a:buNone/>
            </a:pPr>
            <a:r>
              <a:rPr lang="en-GB" dirty="0" smtClean="0">
                <a:solidFill>
                  <a:schemeClr val="tx1"/>
                </a:solidFill>
              </a:rPr>
              <a:t>	everybody 		accommodate		improve		</a:t>
            </a:r>
            <a:r>
              <a:rPr lang="en-GB" dirty="0">
                <a:solidFill>
                  <a:schemeClr val="tx1"/>
                </a:solidFill>
              </a:rPr>
              <a:t> today </a:t>
            </a:r>
            <a:r>
              <a:rPr lang="en-GB" dirty="0" smtClean="0">
                <a:solidFill>
                  <a:schemeClr val="tx1"/>
                </a:solidFill>
              </a:rPr>
              <a:t>	 </a:t>
            </a:r>
            <a:r>
              <a:rPr lang="en-GB" dirty="0">
                <a:solidFill>
                  <a:schemeClr val="tx1"/>
                </a:solidFill>
              </a:rPr>
              <a:t>immediately </a:t>
            </a:r>
            <a:r>
              <a:rPr lang="en-GB" dirty="0" smtClean="0">
                <a:solidFill>
                  <a:schemeClr val="tx1"/>
                </a:solidFill>
              </a:rPr>
              <a:t>		</a:t>
            </a:r>
            <a:r>
              <a:rPr lang="en-GB" dirty="0">
                <a:solidFill>
                  <a:schemeClr val="tx1"/>
                </a:solidFill>
              </a:rPr>
              <a:t>separate	</a:t>
            </a:r>
            <a:r>
              <a:rPr lang="en-GB" dirty="0" smtClean="0">
                <a:solidFill>
                  <a:schemeClr val="tx1"/>
                </a:solidFill>
              </a:rPr>
              <a:t>		technique	</a:t>
            </a:r>
            <a:r>
              <a:rPr lang="en-GB" dirty="0">
                <a:solidFill>
                  <a:schemeClr val="tx1"/>
                </a:solidFill>
              </a:rPr>
              <a:t> friend </a:t>
            </a:r>
            <a:r>
              <a:rPr lang="en-GB" dirty="0" smtClean="0">
                <a:solidFill>
                  <a:schemeClr val="tx1"/>
                </a:solidFill>
              </a:rPr>
              <a:t>			</a:t>
            </a:r>
            <a:r>
              <a:rPr lang="en-GB" dirty="0">
                <a:solidFill>
                  <a:schemeClr val="tx1"/>
                </a:solidFill>
              </a:rPr>
              <a:t> murmur </a:t>
            </a:r>
            <a:r>
              <a:rPr lang="en-GB" dirty="0" smtClean="0">
                <a:solidFill>
                  <a:schemeClr val="tx1"/>
                </a:solidFill>
              </a:rPr>
              <a:t>		</a:t>
            </a:r>
            <a:r>
              <a:rPr lang="en-GB" dirty="0">
                <a:solidFill>
                  <a:schemeClr val="tx1"/>
                </a:solidFill>
              </a:rPr>
              <a:t> pronunciation </a:t>
            </a:r>
            <a:r>
              <a:rPr lang="en-GB" dirty="0" smtClean="0">
                <a:solidFill>
                  <a:schemeClr val="tx1"/>
                </a:solidFill>
              </a:rPr>
              <a:t>	</a:t>
            </a:r>
            <a:endParaRPr lang="en-GB" dirty="0">
              <a:solidFill>
                <a:schemeClr val="tx1"/>
              </a:solidFill>
            </a:endParaRPr>
          </a:p>
        </p:txBody>
      </p:sp>
    </p:spTree>
    <p:extLst>
      <p:ext uri="{BB962C8B-B14F-4D97-AF65-F5344CB8AC3E}">
        <p14:creationId xmlns:p14="http://schemas.microsoft.com/office/powerpoint/2010/main" val="38941001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Let’s have a go!</a:t>
            </a:r>
            <a:r>
              <a:rPr lang="en-GB" dirty="0"/>
              <a:t/>
            </a:r>
            <a:br>
              <a:rPr lang="en-GB" dirty="0"/>
            </a:br>
            <a:r>
              <a:rPr lang="en-GB" sz="2400" dirty="0" smtClean="0"/>
              <a:t>Which of these spellings are </a:t>
            </a:r>
            <a:r>
              <a:rPr lang="en-GB" sz="2400" dirty="0" smtClean="0">
                <a:solidFill>
                  <a:srgbClr val="00B050"/>
                </a:solidFill>
              </a:rPr>
              <a:t>Year 1</a:t>
            </a:r>
            <a:r>
              <a:rPr lang="en-GB" sz="2400" dirty="0" smtClean="0"/>
              <a:t>, </a:t>
            </a:r>
            <a:r>
              <a:rPr lang="en-GB" sz="2400" dirty="0" smtClean="0">
                <a:solidFill>
                  <a:srgbClr val="00B0F0"/>
                </a:solidFill>
              </a:rPr>
              <a:t>Year 2</a:t>
            </a:r>
            <a:r>
              <a:rPr lang="en-GB" sz="2400" dirty="0" smtClean="0"/>
              <a:t>, </a:t>
            </a:r>
            <a:r>
              <a:rPr lang="en-GB" sz="2400" dirty="0" smtClean="0">
                <a:solidFill>
                  <a:srgbClr val="FFC000"/>
                </a:solidFill>
              </a:rPr>
              <a:t>Year3/4</a:t>
            </a:r>
            <a:r>
              <a:rPr lang="en-GB" sz="2400" dirty="0" smtClean="0"/>
              <a:t>, </a:t>
            </a:r>
            <a:r>
              <a:rPr lang="en-GB" sz="2400" dirty="0" smtClean="0">
                <a:solidFill>
                  <a:srgbClr val="7030A0"/>
                </a:solidFill>
              </a:rPr>
              <a:t>Year 5/6, </a:t>
            </a:r>
            <a:r>
              <a:rPr lang="en-GB" sz="2400" dirty="0" smtClean="0">
                <a:solidFill>
                  <a:srgbClr val="FF0000"/>
                </a:solidFill>
              </a:rPr>
              <a:t>KS3</a:t>
            </a:r>
            <a:r>
              <a:rPr lang="en-GB" sz="2400" dirty="0" smtClean="0"/>
              <a:t>?</a:t>
            </a:r>
            <a:endParaRPr lang="en-GB" sz="4400" dirty="0"/>
          </a:p>
        </p:txBody>
      </p:sp>
      <p:sp>
        <p:nvSpPr>
          <p:cNvPr id="3" name="Content Placeholder 2"/>
          <p:cNvSpPr>
            <a:spLocks noGrp="1"/>
          </p:cNvSpPr>
          <p:nvPr>
            <p:ph idx="1"/>
          </p:nvPr>
        </p:nvSpPr>
        <p:spPr>
          <a:xfrm>
            <a:off x="1251678" y="1945179"/>
            <a:ext cx="10178322" cy="4472246"/>
          </a:xfrm>
        </p:spPr>
        <p:txBody>
          <a:bodyPr>
            <a:normAutofit lnSpcReduction="10000"/>
          </a:bodyPr>
          <a:lstStyle/>
          <a:p>
            <a:pPr marL="0" indent="0">
              <a:lnSpc>
                <a:spcPct val="200000"/>
              </a:lnSpc>
              <a:buNone/>
            </a:pPr>
            <a:r>
              <a:rPr lang="en-GB" dirty="0" smtClean="0">
                <a:solidFill>
                  <a:srgbClr val="00B0F0"/>
                </a:solidFill>
              </a:rPr>
              <a:t>beautiful</a:t>
            </a:r>
            <a:r>
              <a:rPr lang="en-GB" dirty="0" smtClean="0"/>
              <a:t>	 	</a:t>
            </a:r>
            <a:r>
              <a:rPr lang="en-GB" dirty="0" smtClean="0">
                <a:solidFill>
                  <a:srgbClr val="7030A0"/>
                </a:solidFill>
              </a:rPr>
              <a:t>amateur</a:t>
            </a:r>
            <a:r>
              <a:rPr lang="en-GB" dirty="0">
                <a:solidFill>
                  <a:srgbClr val="7030A0"/>
                </a:solidFill>
              </a:rPr>
              <a:t>	</a:t>
            </a:r>
            <a:r>
              <a:rPr lang="en-GB" dirty="0" smtClean="0"/>
              <a:t>	 </a:t>
            </a:r>
            <a:r>
              <a:rPr lang="en-GB" dirty="0" smtClean="0">
                <a:solidFill>
                  <a:srgbClr val="FFC000"/>
                </a:solidFill>
              </a:rPr>
              <a:t>medicine</a:t>
            </a:r>
            <a:r>
              <a:rPr lang="en-GB" dirty="0" smtClean="0"/>
              <a:t>	</a:t>
            </a:r>
            <a:r>
              <a:rPr lang="en-GB" dirty="0">
                <a:solidFill>
                  <a:srgbClr val="FF0000"/>
                </a:solidFill>
              </a:rPr>
              <a:t> participation </a:t>
            </a:r>
            <a:r>
              <a:rPr lang="en-GB" dirty="0" smtClean="0"/>
              <a:t>		</a:t>
            </a:r>
            <a:r>
              <a:rPr lang="en-GB" dirty="0" smtClean="0">
                <a:solidFill>
                  <a:srgbClr val="7030A0"/>
                </a:solidFill>
              </a:rPr>
              <a:t>correspond</a:t>
            </a:r>
            <a:r>
              <a:rPr lang="en-GB" dirty="0" smtClean="0"/>
              <a:t>	</a:t>
            </a:r>
            <a:r>
              <a:rPr lang="en-GB" dirty="0" smtClean="0">
                <a:solidFill>
                  <a:srgbClr val="FFC000"/>
                </a:solidFill>
              </a:rPr>
              <a:t> </a:t>
            </a:r>
            <a:r>
              <a:rPr lang="en-GB" dirty="0">
                <a:solidFill>
                  <a:srgbClr val="FFC000"/>
                </a:solidFill>
              </a:rPr>
              <a:t>therefore </a:t>
            </a:r>
            <a:r>
              <a:rPr lang="en-GB" dirty="0" smtClean="0"/>
              <a:t>	</a:t>
            </a:r>
            <a:r>
              <a:rPr lang="en-GB" dirty="0">
                <a:solidFill>
                  <a:srgbClr val="00B0F0"/>
                </a:solidFill>
              </a:rPr>
              <a:t>clothes	</a:t>
            </a:r>
            <a:r>
              <a:rPr lang="en-GB" dirty="0" smtClean="0"/>
              <a:t>		</a:t>
            </a:r>
            <a:r>
              <a:rPr lang="en-GB" dirty="0" smtClean="0">
                <a:solidFill>
                  <a:srgbClr val="FF0000"/>
                </a:solidFill>
              </a:rPr>
              <a:t>questionnaire</a:t>
            </a:r>
            <a:r>
              <a:rPr lang="en-GB" dirty="0" smtClean="0"/>
              <a:t>		</a:t>
            </a:r>
            <a:r>
              <a:rPr lang="en-GB" dirty="0" smtClean="0">
                <a:solidFill>
                  <a:srgbClr val="00B050"/>
                </a:solidFill>
              </a:rPr>
              <a:t>house</a:t>
            </a:r>
            <a:r>
              <a:rPr lang="en-GB" dirty="0">
                <a:solidFill>
                  <a:srgbClr val="7030A0"/>
                </a:solidFill>
              </a:rPr>
              <a:t> </a:t>
            </a:r>
            <a:r>
              <a:rPr lang="en-GB" dirty="0" smtClean="0">
                <a:solidFill>
                  <a:srgbClr val="7030A0"/>
                </a:solidFill>
              </a:rPr>
              <a:t>	</a:t>
            </a:r>
            <a:r>
              <a:rPr lang="en-GB" dirty="0">
                <a:solidFill>
                  <a:srgbClr val="FFC000"/>
                </a:solidFill>
              </a:rPr>
              <a:t>  </a:t>
            </a:r>
            <a:r>
              <a:rPr lang="en-GB" dirty="0" smtClean="0">
                <a:solidFill>
                  <a:srgbClr val="FFC000"/>
                </a:solidFill>
              </a:rPr>
              <a:t>       possession </a:t>
            </a:r>
            <a:r>
              <a:rPr lang="en-GB" dirty="0" smtClean="0">
                <a:solidFill>
                  <a:srgbClr val="7030A0"/>
                </a:solidFill>
              </a:rPr>
              <a:t>	mischievous </a:t>
            </a:r>
            <a:r>
              <a:rPr lang="en-GB" dirty="0" smtClean="0"/>
              <a:t>		</a:t>
            </a:r>
            <a:r>
              <a:rPr lang="en-GB" dirty="0" smtClean="0">
                <a:solidFill>
                  <a:srgbClr val="00B050"/>
                </a:solidFill>
              </a:rPr>
              <a:t>said</a:t>
            </a:r>
            <a:r>
              <a:rPr lang="en-GB" dirty="0" smtClean="0"/>
              <a:t>		</a:t>
            </a:r>
            <a:r>
              <a:rPr lang="en-GB" dirty="0" smtClean="0">
                <a:solidFill>
                  <a:srgbClr val="00B0F0"/>
                </a:solidFill>
              </a:rPr>
              <a:t>children</a:t>
            </a:r>
            <a:r>
              <a:rPr lang="en-GB" dirty="0" smtClean="0"/>
              <a:t>			</a:t>
            </a:r>
            <a:r>
              <a:rPr lang="en-GB" dirty="0" smtClean="0">
                <a:solidFill>
                  <a:srgbClr val="00B0F0"/>
                </a:solidFill>
              </a:rPr>
              <a:t>whole</a:t>
            </a:r>
            <a:endParaRPr lang="en-GB" dirty="0" smtClean="0"/>
          </a:p>
          <a:p>
            <a:pPr marL="0" indent="0">
              <a:lnSpc>
                <a:spcPct val="200000"/>
              </a:lnSpc>
              <a:buNone/>
            </a:pPr>
            <a:r>
              <a:rPr lang="en-GB" dirty="0" smtClean="0">
                <a:solidFill>
                  <a:srgbClr val="00B050"/>
                </a:solidFill>
              </a:rPr>
              <a:t>our</a:t>
            </a:r>
            <a:r>
              <a:rPr lang="en-GB" dirty="0" smtClean="0"/>
              <a:t>		</a:t>
            </a:r>
            <a:r>
              <a:rPr lang="en-GB" dirty="0" smtClean="0">
                <a:solidFill>
                  <a:srgbClr val="FFC000"/>
                </a:solidFill>
              </a:rPr>
              <a:t>consider</a:t>
            </a:r>
            <a:r>
              <a:rPr lang="en-GB" dirty="0"/>
              <a:t> </a:t>
            </a:r>
            <a:r>
              <a:rPr lang="en-GB" dirty="0" smtClean="0"/>
              <a:t>		</a:t>
            </a:r>
            <a:r>
              <a:rPr lang="en-GB" dirty="0" smtClean="0">
                <a:solidFill>
                  <a:srgbClr val="FF0000"/>
                </a:solidFill>
              </a:rPr>
              <a:t>miscellaneous 		</a:t>
            </a:r>
            <a:r>
              <a:rPr lang="en-GB" dirty="0" smtClean="0">
                <a:solidFill>
                  <a:srgbClr val="FFC000"/>
                </a:solidFill>
              </a:rPr>
              <a:t>occasionally</a:t>
            </a:r>
            <a:r>
              <a:rPr lang="en-GB" dirty="0" smtClean="0">
                <a:solidFill>
                  <a:srgbClr val="00B0F0"/>
                </a:solidFill>
              </a:rPr>
              <a:t> </a:t>
            </a:r>
          </a:p>
          <a:p>
            <a:pPr marL="0" indent="0">
              <a:lnSpc>
                <a:spcPct val="200000"/>
              </a:lnSpc>
              <a:buNone/>
            </a:pPr>
            <a:r>
              <a:rPr lang="en-GB" dirty="0" smtClean="0">
                <a:solidFill>
                  <a:srgbClr val="00B0F0"/>
                </a:solidFill>
              </a:rPr>
              <a:t>	everybody </a:t>
            </a:r>
            <a:r>
              <a:rPr lang="en-GB" dirty="0" smtClean="0"/>
              <a:t>		</a:t>
            </a:r>
            <a:r>
              <a:rPr lang="en-GB" dirty="0" smtClean="0">
                <a:solidFill>
                  <a:srgbClr val="7030A0"/>
                </a:solidFill>
              </a:rPr>
              <a:t>accommodate</a:t>
            </a:r>
            <a:r>
              <a:rPr lang="en-GB" dirty="0" smtClean="0"/>
              <a:t>		</a:t>
            </a:r>
            <a:r>
              <a:rPr lang="en-GB" dirty="0" smtClean="0">
                <a:solidFill>
                  <a:srgbClr val="00B0F0"/>
                </a:solidFill>
              </a:rPr>
              <a:t>improve		</a:t>
            </a:r>
            <a:r>
              <a:rPr lang="en-GB" dirty="0">
                <a:solidFill>
                  <a:srgbClr val="00B050"/>
                </a:solidFill>
              </a:rPr>
              <a:t> today </a:t>
            </a:r>
            <a:r>
              <a:rPr lang="en-GB" dirty="0" smtClean="0">
                <a:solidFill>
                  <a:srgbClr val="00B0F0"/>
                </a:solidFill>
              </a:rPr>
              <a:t>	</a:t>
            </a:r>
            <a:r>
              <a:rPr lang="en-GB" dirty="0" smtClean="0">
                <a:solidFill>
                  <a:srgbClr val="7030A0"/>
                </a:solidFill>
              </a:rPr>
              <a:t> </a:t>
            </a:r>
            <a:r>
              <a:rPr lang="en-GB" dirty="0">
                <a:solidFill>
                  <a:srgbClr val="7030A0"/>
                </a:solidFill>
              </a:rPr>
              <a:t>immediately </a:t>
            </a:r>
            <a:r>
              <a:rPr lang="en-GB" dirty="0" smtClean="0"/>
              <a:t>		</a:t>
            </a:r>
            <a:r>
              <a:rPr lang="en-GB" dirty="0">
                <a:solidFill>
                  <a:srgbClr val="FFC000"/>
                </a:solidFill>
              </a:rPr>
              <a:t>separate	</a:t>
            </a:r>
            <a:r>
              <a:rPr lang="en-GB" dirty="0" smtClean="0">
                <a:solidFill>
                  <a:srgbClr val="FF0000"/>
                </a:solidFill>
              </a:rPr>
              <a:t>		technique	</a:t>
            </a:r>
            <a:r>
              <a:rPr lang="en-GB" dirty="0">
                <a:solidFill>
                  <a:srgbClr val="00B050"/>
                </a:solidFill>
              </a:rPr>
              <a:t> friend </a:t>
            </a:r>
            <a:r>
              <a:rPr lang="en-GB" dirty="0" smtClean="0">
                <a:solidFill>
                  <a:srgbClr val="FF0000"/>
                </a:solidFill>
              </a:rPr>
              <a:t>	</a:t>
            </a:r>
            <a:r>
              <a:rPr lang="en-GB" dirty="0" smtClean="0">
                <a:solidFill>
                  <a:srgbClr val="FFC000"/>
                </a:solidFill>
              </a:rPr>
              <a:t>	</a:t>
            </a:r>
            <a:r>
              <a:rPr lang="en-GB" dirty="0" smtClean="0">
                <a:solidFill>
                  <a:srgbClr val="00B050"/>
                </a:solidFill>
              </a:rPr>
              <a:t>	</a:t>
            </a:r>
            <a:r>
              <a:rPr lang="en-GB" dirty="0">
                <a:solidFill>
                  <a:srgbClr val="FF0000"/>
                </a:solidFill>
              </a:rPr>
              <a:t> murmur </a:t>
            </a:r>
            <a:r>
              <a:rPr lang="en-GB" dirty="0" smtClean="0">
                <a:solidFill>
                  <a:srgbClr val="00B050"/>
                </a:solidFill>
              </a:rPr>
              <a:t>	</a:t>
            </a:r>
            <a:r>
              <a:rPr lang="en-GB" dirty="0" smtClean="0">
                <a:solidFill>
                  <a:srgbClr val="0070C0"/>
                </a:solidFill>
              </a:rPr>
              <a:t>	</a:t>
            </a:r>
            <a:r>
              <a:rPr lang="en-GB" dirty="0">
                <a:solidFill>
                  <a:srgbClr val="7030A0"/>
                </a:solidFill>
              </a:rPr>
              <a:t> pronunciation </a:t>
            </a:r>
            <a:r>
              <a:rPr lang="en-GB" dirty="0" smtClean="0">
                <a:solidFill>
                  <a:srgbClr val="7030A0"/>
                </a:solidFill>
              </a:rPr>
              <a:t>	</a:t>
            </a:r>
            <a:endParaRPr lang="en-GB" dirty="0">
              <a:solidFill>
                <a:srgbClr val="00B0F0"/>
              </a:solidFill>
            </a:endParaRPr>
          </a:p>
        </p:txBody>
      </p:sp>
    </p:spTree>
    <p:extLst>
      <p:ext uri="{BB962C8B-B14F-4D97-AF65-F5344CB8AC3E}">
        <p14:creationId xmlns:p14="http://schemas.microsoft.com/office/powerpoint/2010/main" val="42352493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1678" y="382385"/>
            <a:ext cx="10178322" cy="856211"/>
          </a:xfrm>
        </p:spPr>
        <p:txBody>
          <a:bodyPr>
            <a:normAutofit fontScale="90000"/>
          </a:bodyPr>
          <a:lstStyle/>
          <a:p>
            <a:r>
              <a:rPr lang="en-GB" sz="2200" dirty="0" smtClean="0"/>
              <a:t>What are we doing?</a:t>
            </a:r>
            <a:r>
              <a:rPr lang="en-GB" dirty="0" smtClean="0"/>
              <a:t/>
            </a:r>
            <a:br>
              <a:rPr lang="en-GB" dirty="0" smtClean="0"/>
            </a:br>
            <a:r>
              <a:rPr lang="en-GB" sz="4400" dirty="0" smtClean="0"/>
              <a:t>Spelling lessons and spelling homework</a:t>
            </a:r>
            <a:endParaRPr lang="en-GB" sz="4400" dirty="0"/>
          </a:p>
        </p:txBody>
      </p:sp>
      <p:sp>
        <p:nvSpPr>
          <p:cNvPr id="3" name="Content Placeholder 2"/>
          <p:cNvSpPr>
            <a:spLocks noGrp="1"/>
          </p:cNvSpPr>
          <p:nvPr>
            <p:ph idx="1"/>
          </p:nvPr>
        </p:nvSpPr>
        <p:spPr>
          <a:xfrm>
            <a:off x="1251678" y="1463039"/>
            <a:ext cx="10178322" cy="5187142"/>
          </a:xfrm>
        </p:spPr>
        <p:txBody>
          <a:bodyPr/>
          <a:lstStyle/>
          <a:p>
            <a:r>
              <a:rPr lang="en-GB" dirty="0" smtClean="0"/>
              <a:t>All classes now have spelling or phonics lessons at least two times a week. These spelling lessons correspond to the spelling lists that are sent home as homework. For example, Year Six have been learning about homophones ending in ‘</a:t>
            </a:r>
            <a:r>
              <a:rPr lang="en-GB" dirty="0" err="1" smtClean="0"/>
              <a:t>ce</a:t>
            </a:r>
            <a:r>
              <a:rPr lang="en-GB" dirty="0" smtClean="0"/>
              <a:t>’ or ‘se’ in their spelling lessons, and have related words for their spelling words. </a:t>
            </a:r>
          </a:p>
          <a:p>
            <a:r>
              <a:rPr lang="en-GB" dirty="0" smtClean="0"/>
              <a:t>By using spelling lessons, we are encouraging the learning of the </a:t>
            </a:r>
            <a:r>
              <a:rPr lang="en-GB" u="sng" dirty="0" smtClean="0"/>
              <a:t>rule</a:t>
            </a:r>
            <a:r>
              <a:rPr lang="en-GB" dirty="0" smtClean="0"/>
              <a:t> rather than a set of words on a list. Learning the rules of spellings e.g. homophones with ‘</a:t>
            </a:r>
            <a:r>
              <a:rPr lang="en-GB" dirty="0" err="1" smtClean="0"/>
              <a:t>ce</a:t>
            </a:r>
            <a:r>
              <a:rPr lang="en-GB" dirty="0" smtClean="0"/>
              <a:t>’ are nouns (licence) and those with ‘se’ are verbs (license) is crucial, as this is how we can enable children to spell unknown words. </a:t>
            </a:r>
          </a:p>
          <a:p>
            <a:r>
              <a:rPr lang="en-GB" dirty="0" smtClean="0"/>
              <a:t>We are still sending spelling lists home, however these may now sometimes consist of, for example, only five given words following the rule. The other five in the test would then be ‘mystery’ words, where the children have to apply the rule being taught. </a:t>
            </a:r>
            <a:r>
              <a:rPr lang="en-GB" dirty="0"/>
              <a:t> </a:t>
            </a:r>
            <a:r>
              <a:rPr lang="en-GB" dirty="0" smtClean="0"/>
              <a:t>An accompanying spelling task to practice the rule would also be sent home with the list. </a:t>
            </a:r>
          </a:p>
          <a:p>
            <a:endParaRPr lang="en-GB" dirty="0" smtClean="0"/>
          </a:p>
          <a:p>
            <a:endParaRPr lang="en-GB" dirty="0"/>
          </a:p>
        </p:txBody>
      </p:sp>
    </p:spTree>
    <p:extLst>
      <p:ext uri="{BB962C8B-B14F-4D97-AF65-F5344CB8AC3E}">
        <p14:creationId xmlns:p14="http://schemas.microsoft.com/office/powerpoint/2010/main" val="34251489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51678" y="1421476"/>
            <a:ext cx="10178322" cy="5253643"/>
          </a:xfrm>
        </p:spPr>
        <p:txBody>
          <a:bodyPr>
            <a:normAutofit fontScale="92500" lnSpcReduction="10000"/>
          </a:bodyPr>
          <a:lstStyle/>
          <a:p>
            <a:r>
              <a:rPr lang="en-GB" dirty="0" smtClean="0"/>
              <a:t>The application of spellings and rules learnt into their written work is absolutely crucial for the children to be able to do. As we have seen, without this, they cannot meet Age </a:t>
            </a:r>
            <a:r>
              <a:rPr lang="en-GB" dirty="0"/>
              <a:t>R</a:t>
            </a:r>
            <a:r>
              <a:rPr lang="en-GB" dirty="0" smtClean="0"/>
              <a:t>elated Expectations (ARE). </a:t>
            </a:r>
          </a:p>
          <a:p>
            <a:r>
              <a:rPr lang="en-GB" dirty="0" smtClean="0"/>
              <a:t>In books we are now using orange pen or highlighter to indicate spelling errors. Where the word is an adventurous word, we will give the child the spelling. Otherwise we will indicate by highlighting or circling the section of the word that is in error, and give the child the opportunity to have another go, with support as needed. The amount of spelling errors indicated is at the teachers discretion – we do not want to cover a child’s hard work in orange pen and demoralise them!</a:t>
            </a:r>
            <a:endParaRPr lang="en-GB" dirty="0"/>
          </a:p>
          <a:p>
            <a:r>
              <a:rPr lang="en-GB" dirty="0" smtClean="0"/>
              <a:t>High frequency words, and words that should be known (age dependent e.g. ‘said’ in Year 5) will always be picked up, and the child will need to write them out a certain amount of times in their book. </a:t>
            </a:r>
          </a:p>
          <a:p>
            <a:r>
              <a:rPr lang="en-GB" dirty="0" smtClean="0"/>
              <a:t>In Year Six, as the year progresses, spelling errors should not be indicated by the teacher as part of the marking (to allow for accurate assessment), however, children can verbally be told how many errors they have. They then have to seek them out and correct them.</a:t>
            </a:r>
          </a:p>
          <a:p>
            <a:r>
              <a:rPr lang="en-GB" dirty="0" smtClean="0"/>
              <a:t>In Year 2, as the year progresses, spelling errors can be indicated by the teacher (e.g. by highlighting), but children must correct them independently. </a:t>
            </a:r>
          </a:p>
        </p:txBody>
      </p:sp>
      <p:sp>
        <p:nvSpPr>
          <p:cNvPr id="4" name="Title 1"/>
          <p:cNvSpPr>
            <a:spLocks noGrp="1"/>
          </p:cNvSpPr>
          <p:nvPr>
            <p:ph type="title"/>
          </p:nvPr>
        </p:nvSpPr>
        <p:spPr>
          <a:xfrm>
            <a:off x="1251678" y="382385"/>
            <a:ext cx="10178322" cy="1105593"/>
          </a:xfrm>
        </p:spPr>
        <p:txBody>
          <a:bodyPr>
            <a:normAutofit/>
          </a:bodyPr>
          <a:lstStyle/>
          <a:p>
            <a:r>
              <a:rPr lang="en-GB" sz="2200" dirty="0" smtClean="0"/>
              <a:t>What are we doing?</a:t>
            </a:r>
            <a:r>
              <a:rPr lang="en-GB" dirty="0" smtClean="0"/>
              <a:t/>
            </a:r>
            <a:br>
              <a:rPr lang="en-GB" dirty="0" smtClean="0"/>
            </a:br>
            <a:r>
              <a:rPr lang="en-GB" sz="4400" dirty="0" smtClean="0"/>
              <a:t>Marking spelling in books</a:t>
            </a:r>
            <a:endParaRPr lang="en-GB" sz="4400" dirty="0"/>
          </a:p>
        </p:txBody>
      </p:sp>
    </p:spTree>
    <p:extLst>
      <p:ext uri="{BB962C8B-B14F-4D97-AF65-F5344CB8AC3E}">
        <p14:creationId xmlns:p14="http://schemas.microsoft.com/office/powerpoint/2010/main" val="1267680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51678" y="1596045"/>
            <a:ext cx="10178322" cy="4283548"/>
          </a:xfrm>
        </p:spPr>
        <p:txBody>
          <a:bodyPr/>
          <a:lstStyle/>
          <a:p>
            <a:r>
              <a:rPr lang="en-GB" dirty="0"/>
              <a:t>W</a:t>
            </a:r>
            <a:r>
              <a:rPr lang="en-GB" dirty="0" smtClean="0"/>
              <a:t>e need to be aware of those children who find spelling difficult, and may be behind with their year group spelling, especially with the more challenging spelling requirements of NC14.</a:t>
            </a:r>
          </a:p>
          <a:p>
            <a:r>
              <a:rPr lang="en-GB" dirty="0" smtClean="0"/>
              <a:t>At St. Mary’s, we do not want children to be constantly trying to catch up with the expectations of their year group. Therefore, spelling lessons and spelling homework, will be linked to their current year group and catch up work will be completed within the school day. This ensures that the children are able to keep up with their age related spelling expectations, but also fill any gaps from previous years. </a:t>
            </a:r>
          </a:p>
          <a:p>
            <a:r>
              <a:rPr lang="en-GB" dirty="0" smtClean="0"/>
              <a:t>Now that we have the experience from last years assessment, this is the area that we will be refining and structuring to meet the needs of our children over the course of this year. </a:t>
            </a:r>
            <a:endParaRPr lang="en-GB" dirty="0"/>
          </a:p>
        </p:txBody>
      </p:sp>
      <p:sp>
        <p:nvSpPr>
          <p:cNvPr id="4" name="Title 1"/>
          <p:cNvSpPr>
            <a:spLocks noGrp="1"/>
          </p:cNvSpPr>
          <p:nvPr>
            <p:ph type="title"/>
          </p:nvPr>
        </p:nvSpPr>
        <p:spPr>
          <a:xfrm>
            <a:off x="1251678" y="382385"/>
            <a:ext cx="10178322" cy="1213659"/>
          </a:xfrm>
        </p:spPr>
        <p:txBody>
          <a:bodyPr>
            <a:normAutofit/>
          </a:bodyPr>
          <a:lstStyle/>
          <a:p>
            <a:r>
              <a:rPr lang="en-GB" sz="2200" dirty="0" smtClean="0"/>
              <a:t>What are we doing?</a:t>
            </a:r>
            <a:r>
              <a:rPr lang="en-GB" dirty="0" smtClean="0"/>
              <a:t/>
            </a:r>
            <a:br>
              <a:rPr lang="en-GB" dirty="0" smtClean="0"/>
            </a:br>
            <a:r>
              <a:rPr lang="en-GB" sz="4400" dirty="0" smtClean="0"/>
              <a:t>Keep up/ catch up</a:t>
            </a:r>
            <a:endParaRPr lang="en-GB" sz="4400" dirty="0"/>
          </a:p>
        </p:txBody>
      </p:sp>
    </p:spTree>
    <p:extLst>
      <p:ext uri="{BB962C8B-B14F-4D97-AF65-F5344CB8AC3E}">
        <p14:creationId xmlns:p14="http://schemas.microsoft.com/office/powerpoint/2010/main" val="41672295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1678" y="382385"/>
            <a:ext cx="10178322" cy="897775"/>
          </a:xfrm>
        </p:spPr>
        <p:txBody>
          <a:bodyPr/>
          <a:lstStyle/>
          <a:p>
            <a:r>
              <a:rPr lang="en-GB" dirty="0" smtClean="0"/>
              <a:t>Spelling Pedagogy</a:t>
            </a:r>
            <a:endParaRPr lang="en-GB" dirty="0"/>
          </a:p>
        </p:txBody>
      </p:sp>
      <p:sp>
        <p:nvSpPr>
          <p:cNvPr id="3" name="Content Placeholder 2"/>
          <p:cNvSpPr>
            <a:spLocks noGrp="1"/>
          </p:cNvSpPr>
          <p:nvPr>
            <p:ph idx="1"/>
          </p:nvPr>
        </p:nvSpPr>
        <p:spPr>
          <a:xfrm>
            <a:off x="1251678" y="1280161"/>
            <a:ext cx="10178322" cy="4599432"/>
          </a:xfrm>
        </p:spPr>
        <p:txBody>
          <a:bodyPr/>
          <a:lstStyle/>
          <a:p>
            <a:r>
              <a:rPr lang="en-GB" dirty="0" smtClean="0"/>
              <a:t>We are creating a spelling pedagogy document for St. Mary’s, to ensure consistency and high expectations across the school. </a:t>
            </a:r>
          </a:p>
          <a:p>
            <a:r>
              <a:rPr lang="en-GB" dirty="0" smtClean="0"/>
              <a:t>The pedagogy outlines what happens in each class with relation to the teaching and learning of spellings, and also the marking of spellings within school exercise books. </a:t>
            </a:r>
          </a:p>
          <a:p>
            <a:r>
              <a:rPr lang="en-GB" dirty="0" smtClean="0"/>
              <a:t>The final element to be added will be the keep up/catch up section. It is extremely important that we get this section correct for our children, therefore this will be worked on throughout the year to ensure it fits our children, vision and values.</a:t>
            </a:r>
            <a:endParaRPr lang="en-GB" dirty="0"/>
          </a:p>
        </p:txBody>
      </p:sp>
    </p:spTree>
    <p:extLst>
      <p:ext uri="{BB962C8B-B14F-4D97-AF65-F5344CB8AC3E}">
        <p14:creationId xmlns:p14="http://schemas.microsoft.com/office/powerpoint/2010/main" val="3152314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Reading Passports</a:t>
            </a:r>
            <a:endParaRPr lang="en-GB" dirty="0"/>
          </a:p>
        </p:txBody>
      </p:sp>
      <p:sp>
        <p:nvSpPr>
          <p:cNvPr id="3" name="Subtitle 2"/>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37441116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Why the continued focus on reading?</a:t>
            </a:r>
            <a:endParaRPr lang="en-GB" dirty="0"/>
          </a:p>
        </p:txBody>
      </p:sp>
      <p:sp>
        <p:nvSpPr>
          <p:cNvPr id="3" name="Content Placeholder 2"/>
          <p:cNvSpPr>
            <a:spLocks noGrp="1"/>
          </p:cNvSpPr>
          <p:nvPr>
            <p:ph idx="1"/>
          </p:nvPr>
        </p:nvSpPr>
        <p:spPr>
          <a:xfrm>
            <a:off x="1251678" y="1945179"/>
            <a:ext cx="10178322" cy="4189614"/>
          </a:xfrm>
        </p:spPr>
        <p:txBody>
          <a:bodyPr/>
          <a:lstStyle/>
          <a:p>
            <a:r>
              <a:rPr lang="en-GB" dirty="0" smtClean="0"/>
              <a:t>We are already really good at reading at St. Mary’s! Our children are enthusiastic about reading and enjoy reading for pleasure.</a:t>
            </a:r>
          </a:p>
          <a:p>
            <a:r>
              <a:rPr lang="en-GB" dirty="0" smtClean="0"/>
              <a:t>We have a well stocked library, where books are changed three times a year by the School Library Service (SLS), and all classes have a reading area/bookshelf with age appropriate books.</a:t>
            </a:r>
          </a:p>
          <a:p>
            <a:r>
              <a:rPr lang="en-GB" dirty="0" smtClean="0"/>
              <a:t>However…we have noticed that children can become stuck in bubble of reading the same author or genre for a long time, and we need to encourage breadth and depth in our children’s reading.</a:t>
            </a:r>
          </a:p>
          <a:p>
            <a:r>
              <a:rPr lang="en-GB" dirty="0" smtClean="0"/>
              <a:t>So we have come up with a plan!</a:t>
            </a:r>
            <a:endParaRPr lang="en-GB" dirty="0"/>
          </a:p>
        </p:txBody>
      </p:sp>
    </p:spTree>
    <p:extLst>
      <p:ext uri="{BB962C8B-B14F-4D97-AF65-F5344CB8AC3E}">
        <p14:creationId xmlns:p14="http://schemas.microsoft.com/office/powerpoint/2010/main" val="28208730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Our Reading Journey!</a:t>
            </a:r>
            <a:endParaRPr lang="en-GB" dirty="0"/>
          </a:p>
        </p:txBody>
      </p:sp>
      <p:sp>
        <p:nvSpPr>
          <p:cNvPr id="3" name="Content Placeholder 2"/>
          <p:cNvSpPr>
            <a:spLocks noGrp="1"/>
          </p:cNvSpPr>
          <p:nvPr>
            <p:ph idx="1"/>
          </p:nvPr>
        </p:nvSpPr>
        <p:spPr>
          <a:xfrm>
            <a:off x="1251678" y="1463040"/>
            <a:ext cx="10178322" cy="4912821"/>
          </a:xfrm>
        </p:spPr>
        <p:txBody>
          <a:bodyPr/>
          <a:lstStyle/>
          <a:p>
            <a:r>
              <a:rPr lang="en-GB" dirty="0" err="1" smtClean="0"/>
              <a:t>Shhh</a:t>
            </a:r>
            <a:r>
              <a:rPr lang="en-GB" dirty="0" smtClean="0"/>
              <a:t>! The children do not know this yet! Please keep it under wraps until we launch with the children. Please do not take any of the resources – there is a precise amount for the children currently in the school!</a:t>
            </a:r>
          </a:p>
          <a:p>
            <a:r>
              <a:rPr lang="en-GB" dirty="0" smtClean="0"/>
              <a:t>We have developed our own ‘Reading Journey’ for St. Mary’s. Each child will be given their own reading passport, which will take them on a journey around different places:</a:t>
            </a:r>
          </a:p>
          <a:p>
            <a:pPr marL="0" indent="0" algn="ctr">
              <a:buNone/>
            </a:pPr>
            <a:r>
              <a:rPr lang="en-GB" dirty="0" smtClean="0"/>
              <a:t>Oak – Hampshire,  Ash – Great Britain,  Lime – Europe,  Elder – the Rest of the World</a:t>
            </a:r>
          </a:p>
          <a:p>
            <a:r>
              <a:rPr lang="en-GB" dirty="0" smtClean="0"/>
              <a:t>Each class has ten different locations to ‘visit’ within their overall map. Each location has two books to read. Some of these are specific titles, others are a free choice within a genre/ authors collection. </a:t>
            </a:r>
          </a:p>
          <a:p>
            <a:r>
              <a:rPr lang="en-GB" dirty="0" smtClean="0"/>
              <a:t>When the children have read a book from their passport, the passport will be ‘stamped’ (sticker!) If the children complete the whole journey (20 books) they will be awarded a special certificate in Sharing Assembly. </a:t>
            </a:r>
            <a:endParaRPr lang="en-GB" dirty="0"/>
          </a:p>
        </p:txBody>
      </p:sp>
    </p:spTree>
    <p:extLst>
      <p:ext uri="{BB962C8B-B14F-4D97-AF65-F5344CB8AC3E}">
        <p14:creationId xmlns:p14="http://schemas.microsoft.com/office/powerpoint/2010/main" val="6277810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1678" y="382385"/>
            <a:ext cx="10178322" cy="864524"/>
          </a:xfrm>
        </p:spPr>
        <p:txBody>
          <a:bodyPr/>
          <a:lstStyle/>
          <a:p>
            <a:r>
              <a:rPr lang="en-GB" dirty="0" smtClean="0"/>
              <a:t>How will it work?</a:t>
            </a:r>
            <a:endParaRPr lang="en-GB" dirty="0"/>
          </a:p>
        </p:txBody>
      </p:sp>
      <p:sp>
        <p:nvSpPr>
          <p:cNvPr id="3" name="Content Placeholder 2"/>
          <p:cNvSpPr>
            <a:spLocks noGrp="1"/>
          </p:cNvSpPr>
          <p:nvPr>
            <p:ph idx="1"/>
          </p:nvPr>
        </p:nvSpPr>
        <p:spPr>
          <a:xfrm>
            <a:off x="1251678" y="1246909"/>
            <a:ext cx="10178322" cy="4632683"/>
          </a:xfrm>
        </p:spPr>
        <p:txBody>
          <a:bodyPr/>
          <a:lstStyle/>
          <a:p>
            <a:r>
              <a:rPr lang="en-GB" dirty="0"/>
              <a:t>We do not envisage this being a quick ‘journey</a:t>
            </a:r>
            <a:r>
              <a:rPr lang="en-GB" dirty="0" smtClean="0"/>
              <a:t>’, children can take up to the end of the school year to read around all their locations.</a:t>
            </a:r>
          </a:p>
          <a:p>
            <a:r>
              <a:rPr lang="en-GB" dirty="0" smtClean="0"/>
              <a:t>Children, with parental support where needed, can decide how they want to complete their journey e.g. focus only on the reading journey books until complete, read one passport book followed by one of their own choices etc. We do not want this to turn into an onerous task for children – they need to complete it in a way that is best for them. </a:t>
            </a:r>
          </a:p>
          <a:p>
            <a:r>
              <a:rPr lang="en-GB" dirty="0" smtClean="0"/>
              <a:t>Reading for the reading journey is recorded as usual in the Home/School Link books. Children in Lime and Elder can write in their thoughts about the books if they like. </a:t>
            </a:r>
          </a:p>
          <a:p>
            <a:r>
              <a:rPr lang="en-GB" dirty="0" smtClean="0"/>
              <a:t>Each classroom will have a map with pins to track where each child is on their reading journey. </a:t>
            </a:r>
          </a:p>
        </p:txBody>
      </p:sp>
    </p:spTree>
    <p:extLst>
      <p:ext uri="{BB962C8B-B14F-4D97-AF65-F5344CB8AC3E}">
        <p14:creationId xmlns:p14="http://schemas.microsoft.com/office/powerpoint/2010/main" val="16535976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1678" y="382385"/>
            <a:ext cx="10178322" cy="950026"/>
          </a:xfrm>
        </p:spPr>
        <p:txBody>
          <a:bodyPr/>
          <a:lstStyle/>
          <a:p>
            <a:r>
              <a:rPr lang="en-GB" dirty="0" smtClean="0"/>
              <a:t>What could the snags be?</a:t>
            </a:r>
            <a:endParaRPr lang="en-GB" dirty="0"/>
          </a:p>
        </p:txBody>
      </p:sp>
      <p:sp>
        <p:nvSpPr>
          <p:cNvPr id="3" name="Content Placeholder 2"/>
          <p:cNvSpPr>
            <a:spLocks noGrp="1"/>
          </p:cNvSpPr>
          <p:nvPr>
            <p:ph idx="1"/>
          </p:nvPr>
        </p:nvSpPr>
        <p:spPr>
          <a:xfrm>
            <a:off x="1251678" y="1476103"/>
            <a:ext cx="10178322" cy="4403489"/>
          </a:xfrm>
        </p:spPr>
        <p:txBody>
          <a:bodyPr/>
          <a:lstStyle/>
          <a:p>
            <a:r>
              <a:rPr lang="en-GB" dirty="0" smtClean="0"/>
              <a:t>Children </a:t>
            </a:r>
            <a:r>
              <a:rPr lang="en-GB" dirty="0"/>
              <a:t>have already read one of the specific books in their passport</a:t>
            </a:r>
            <a:r>
              <a:rPr lang="en-GB" dirty="0" smtClean="0"/>
              <a:t>.</a:t>
            </a:r>
            <a:endParaRPr lang="en-GB" dirty="0"/>
          </a:p>
          <a:p>
            <a:pPr lvl="1"/>
            <a:r>
              <a:rPr lang="en-GB" dirty="0"/>
              <a:t>Teacher will give another title of the same genre/ </a:t>
            </a:r>
            <a:r>
              <a:rPr lang="en-GB" dirty="0" smtClean="0"/>
              <a:t>author.</a:t>
            </a:r>
          </a:p>
          <a:p>
            <a:r>
              <a:rPr lang="en-GB" dirty="0" smtClean="0"/>
              <a:t>Oak Class – will they have to read the books themselves?</a:t>
            </a:r>
            <a:endParaRPr lang="en-GB" dirty="0"/>
          </a:p>
          <a:p>
            <a:pPr lvl="1"/>
            <a:r>
              <a:rPr lang="en-GB" dirty="0" smtClean="0"/>
              <a:t>Some books will need to be read with by an adult, with the children reading any words/ sections they can.</a:t>
            </a:r>
            <a:endParaRPr lang="en-GB" dirty="0"/>
          </a:p>
          <a:p>
            <a:pPr marL="0" indent="0">
              <a:buNone/>
            </a:pPr>
            <a:endParaRPr lang="en-GB" dirty="0"/>
          </a:p>
          <a:p>
            <a:pPr marL="0" indent="0">
              <a:buNone/>
            </a:pPr>
            <a:r>
              <a:rPr lang="en-GB" dirty="0" smtClean="0"/>
              <a:t>Over to you!</a:t>
            </a:r>
            <a:endParaRPr lang="en-GB" dirty="0"/>
          </a:p>
        </p:txBody>
      </p:sp>
    </p:spTree>
    <p:extLst>
      <p:ext uri="{BB962C8B-B14F-4D97-AF65-F5344CB8AC3E}">
        <p14:creationId xmlns:p14="http://schemas.microsoft.com/office/powerpoint/2010/main" val="2071723424"/>
      </p:ext>
    </p:extLst>
  </p:cSld>
  <p:clrMapOvr>
    <a:masterClrMapping/>
  </p:clrMapOvr>
</p:sld>
</file>

<file path=ppt/theme/theme1.xml><?xml version="1.0" encoding="utf-8"?>
<a:theme xmlns:a="http://schemas.openxmlformats.org/drawingml/2006/main" name="Badge">
  <a:themeElements>
    <a:clrScheme name="Badge">
      <a:dk1>
        <a:sysClr val="windowText" lastClr="000000"/>
      </a:dk1>
      <a:lt1>
        <a:sysClr val="window" lastClr="FFFFFF"/>
      </a:lt1>
      <a:dk2>
        <a:srgbClr val="0B082E"/>
      </a:dk2>
      <a:lt2>
        <a:srgbClr val="F3F3F2"/>
      </a:lt2>
      <a:accent1>
        <a:srgbClr val="62B4C6"/>
      </a:accent1>
      <a:accent2>
        <a:srgbClr val="1B376E"/>
      </a:accent2>
      <a:accent3>
        <a:srgbClr val="9EBE55"/>
      </a:accent3>
      <a:accent4>
        <a:srgbClr val="C65E5E"/>
      </a:accent4>
      <a:accent5>
        <a:srgbClr val="D3BA55"/>
      </a:accent5>
      <a:accent6>
        <a:srgbClr val="96648A"/>
      </a:accent6>
      <a:hlink>
        <a:srgbClr val="62B4C6"/>
      </a:hlink>
      <a:folHlink>
        <a:srgbClr val="96648A"/>
      </a:folHlink>
    </a:clrScheme>
    <a:fontScheme name="Badge">
      <a:majorFont>
        <a:latin typeface="Impact" panose="020B080603090205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ill Sans MT" panose="020B0502020104020203"/>
        <a:ea typeface=""/>
        <a:cs typeface=""/>
        <a:font script="Grek" typeface="Corbel"/>
        <a:font script="Cyrl" typeface="Corbel"/>
        <a:font script="Jpan" typeface="メイリオ"/>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adg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12700" cap="flat" cmpd="sng" algn="in">
          <a:solidFill>
            <a:schemeClr val="phClr"/>
          </a:solidFill>
          <a:prstDash val="solid"/>
        </a:ln>
        <a:ln w="50800" cap="flat" cmpd="sng" algn="in">
          <a:solidFill>
            <a:schemeClr val="phClr"/>
          </a:solidFill>
          <a:prstDash val="solid"/>
        </a:ln>
      </a:lnStyleLst>
      <a:effectStyleLst>
        <a:effectStyle>
          <a:effectLst/>
        </a:effectStyle>
        <a:effectStyle>
          <a:effectLst/>
        </a:effectStyle>
        <a:effectStyle>
          <a:effectLst>
            <a:outerShdw blurRad="38100" dist="25400" dir="5400000" algn="ctr" rotWithShape="0">
              <a:srgbClr val="000000">
                <a:alpha val="2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adge" id="{71A07785-5930-41D4-9A83-E23602B48E98}" vid="{D71F8F05-6246-47AF-9E68-E57F6C93F792}"/>
    </a:ext>
  </a:extLst>
</a:theme>
</file>

<file path=docProps/app.xml><?xml version="1.0" encoding="utf-8"?>
<Properties xmlns="http://schemas.openxmlformats.org/officeDocument/2006/extended-properties" xmlns:vt="http://schemas.openxmlformats.org/officeDocument/2006/docPropsVTypes">
  <Template>TM10001106[[fn=Badge]]</Template>
  <TotalTime>138</TotalTime>
  <Words>1429</Words>
  <Application>Microsoft Office PowerPoint</Application>
  <PresentationFormat>Widescreen</PresentationFormat>
  <Paragraphs>70</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Gill Sans MT</vt:lpstr>
      <vt:lpstr>Impact</vt:lpstr>
      <vt:lpstr>Badge</vt:lpstr>
      <vt:lpstr>Parents Forum</vt:lpstr>
      <vt:lpstr>Spelling</vt:lpstr>
      <vt:lpstr>Why do we need to focus on spelling?</vt:lpstr>
      <vt:lpstr>Let’s have a go! Which of these spellings are Year 1, Year 2, Year3/4, Year 5/6, KS3?</vt:lpstr>
      <vt:lpstr>Let’s have a go! Which of these spellings are Year 1, Year 2, Year3/4, Year 5/6, KS3?</vt:lpstr>
      <vt:lpstr>What are we doing? Spelling lessons and spelling homework</vt:lpstr>
      <vt:lpstr>What are we doing? Marking spelling in books</vt:lpstr>
      <vt:lpstr>What are we doing? Keep up/ catch up</vt:lpstr>
      <vt:lpstr>Spelling Pedagogy</vt:lpstr>
      <vt:lpstr>Reading Passports</vt:lpstr>
      <vt:lpstr>Why the continued focus on reading?</vt:lpstr>
      <vt:lpstr>Our Reading Journey!</vt:lpstr>
      <vt:lpstr>How will it work?</vt:lpstr>
      <vt:lpstr>What could the snags be?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Parents Forum</dc:title>
  <dc:creator>Lucie  Moore</dc:creator>
  <cp:lastModifiedBy>Lucie  Moore</cp:lastModifiedBy>
  <cp:revision>17</cp:revision>
  <dcterms:created xsi:type="dcterms:W3CDTF">2016-11-11T09:59:14Z</dcterms:created>
  <dcterms:modified xsi:type="dcterms:W3CDTF">2016-11-16T12:11:14Z</dcterms:modified>
</cp:coreProperties>
</file>