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58"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0" d="100"/>
          <a:sy n="120" d="100"/>
        </p:scale>
        <p:origin x="1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A360F8AE-FF3F-486C-A776-018080901703}"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7816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spTree>
    <p:extLst>
      <p:ext uri="{BB962C8B-B14F-4D97-AF65-F5344CB8AC3E}">
        <p14:creationId xmlns:p14="http://schemas.microsoft.com/office/powerpoint/2010/main" val="10288833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90386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9B718C0-8393-4F90-B895-8274033912FC}" type="datetimeFigureOut">
              <a:rPr lang="en-GB" smtClean="0"/>
              <a:t>16/02/2022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0F8AE-FF3F-486C-A776-018080901703}" type="slidenum">
              <a:rPr lang="en-GB" smtClean="0"/>
              <a:t>‹#›</a:t>
            </a:fld>
            <a:endParaRPr lang="en-GB"/>
          </a:p>
        </p:txBody>
      </p:sp>
    </p:spTree>
    <p:extLst>
      <p:ext uri="{BB962C8B-B14F-4D97-AF65-F5344CB8AC3E}">
        <p14:creationId xmlns:p14="http://schemas.microsoft.com/office/powerpoint/2010/main" val="655014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9B718C0-8393-4F90-B895-8274033912FC}" type="datetimeFigureOut">
              <a:rPr lang="en-GB" smtClean="0"/>
              <a:t>16/02/2022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60F8AE-FF3F-486C-A776-018080901703}"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1372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9B718C0-8393-4F90-B895-8274033912FC}" type="datetimeFigureOut">
              <a:rPr lang="en-GB" smtClean="0"/>
              <a:t>16/02/2022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60F8AE-FF3F-486C-A776-018080901703}"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0533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B718C0-8393-4F90-B895-8274033912FC}" type="datetimeFigureOut">
              <a:rPr lang="en-GB" smtClean="0"/>
              <a:t>16/02/2022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60F8AE-FF3F-486C-A776-018080901703}" type="slidenum">
              <a:rPr lang="en-GB" smtClean="0"/>
              <a:t>‹#›</a:t>
            </a:fld>
            <a:endParaRPr lang="en-GB"/>
          </a:p>
        </p:txBody>
      </p:sp>
    </p:spTree>
    <p:extLst>
      <p:ext uri="{BB962C8B-B14F-4D97-AF65-F5344CB8AC3E}">
        <p14:creationId xmlns:p14="http://schemas.microsoft.com/office/powerpoint/2010/main" val="1099657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9B718C0-8393-4F90-B895-8274033912FC}" type="datetimeFigureOut">
              <a:rPr lang="en-GB" smtClean="0"/>
              <a:t>16/02/2022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0F8AE-FF3F-486C-A776-018080901703}"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5873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9B718C0-8393-4F90-B895-8274033912FC}" type="datetimeFigureOut">
              <a:rPr lang="en-GB" smtClean="0"/>
              <a:t>16/02/2022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0F8AE-FF3F-486C-A776-018080901703}" type="slidenum">
              <a:rPr lang="en-GB" smtClean="0"/>
              <a:t>‹#›</a:t>
            </a:fld>
            <a:endParaRPr lang="en-GB"/>
          </a:p>
        </p:txBody>
      </p:sp>
    </p:spTree>
    <p:extLst>
      <p:ext uri="{BB962C8B-B14F-4D97-AF65-F5344CB8AC3E}">
        <p14:creationId xmlns:p14="http://schemas.microsoft.com/office/powerpoint/2010/main" val="2375258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9B718C0-8393-4F90-B895-8274033912FC}" type="datetimeFigureOut">
              <a:rPr lang="en-GB" smtClean="0"/>
              <a:t>16/02/2022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0F8AE-FF3F-486C-A776-018080901703}" type="slidenum">
              <a:rPr lang="en-GB" smtClean="0"/>
              <a:t>‹#›</a:t>
            </a:fld>
            <a:endParaRPr lang="en-GB"/>
          </a:p>
        </p:txBody>
      </p:sp>
    </p:spTree>
    <p:extLst>
      <p:ext uri="{BB962C8B-B14F-4D97-AF65-F5344CB8AC3E}">
        <p14:creationId xmlns:p14="http://schemas.microsoft.com/office/powerpoint/2010/main" val="95318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962148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8407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spTree>
    <p:extLst>
      <p:ext uri="{BB962C8B-B14F-4D97-AF65-F5344CB8AC3E}">
        <p14:creationId xmlns:p14="http://schemas.microsoft.com/office/powerpoint/2010/main" val="7085670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372012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50301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88985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9B718C0-8393-4F90-B895-8274033912FC}" type="datetimeFigureOut">
              <a:rPr lang="en-GB" smtClean="0"/>
              <a:t>16/02/2022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0F8AE-FF3F-486C-A776-018080901703}"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5039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9B718C0-8393-4F90-B895-8274033912FC}" type="datetimeFigureOut">
              <a:rPr lang="en-GB" smtClean="0"/>
              <a:t>16/02/2022</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60F8AE-FF3F-486C-A776-018080901703}" type="slidenum">
              <a:rPr lang="en-GB" smtClean="0"/>
              <a:t>‹#›</a:t>
            </a:fld>
            <a:endParaRPr lang="en-GB"/>
          </a:p>
        </p:txBody>
      </p:sp>
    </p:spTree>
    <p:extLst>
      <p:ext uri="{BB962C8B-B14F-4D97-AF65-F5344CB8AC3E}">
        <p14:creationId xmlns:p14="http://schemas.microsoft.com/office/powerpoint/2010/main" val="4137623013"/>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 id="21474837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Year R </a:t>
            </a:r>
            <a:r>
              <a:rPr lang="en-GB" dirty="0" smtClean="0"/>
              <a:t>Writing</a:t>
            </a:r>
            <a:r>
              <a:rPr lang="en-GB" dirty="0" smtClean="0"/>
              <a:t> </a:t>
            </a:r>
            <a:r>
              <a:rPr lang="en-GB" dirty="0" smtClean="0"/>
              <a:t>Information Meeting</a:t>
            </a:r>
            <a:endParaRPr lang="en-GB" dirty="0"/>
          </a:p>
        </p:txBody>
      </p:sp>
      <p:sp>
        <p:nvSpPr>
          <p:cNvPr id="3" name="Subtitle 2"/>
          <p:cNvSpPr>
            <a:spLocks noGrp="1"/>
          </p:cNvSpPr>
          <p:nvPr>
            <p:ph type="subTitle" idx="1"/>
          </p:nvPr>
        </p:nvSpPr>
        <p:spPr/>
        <p:txBody>
          <a:bodyPr/>
          <a:lstStyle/>
          <a:p>
            <a:r>
              <a:rPr lang="en-GB" dirty="0" smtClean="0"/>
              <a:t>February</a:t>
            </a:r>
            <a:r>
              <a:rPr lang="en-GB" dirty="0" smtClean="0"/>
              <a:t> </a:t>
            </a:r>
            <a:r>
              <a:rPr lang="en-GB" dirty="0" smtClean="0"/>
              <a:t>2022</a:t>
            </a:r>
            <a:endParaRPr lang="en-GB" dirty="0"/>
          </a:p>
        </p:txBody>
      </p:sp>
    </p:spTree>
    <p:extLst>
      <p:ext uri="{BB962C8B-B14F-4D97-AF65-F5344CB8AC3E}">
        <p14:creationId xmlns:p14="http://schemas.microsoft.com/office/powerpoint/2010/main" val="2322994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Developing confident and fluent speakers</a:t>
            </a:r>
            <a:endParaRPr lang="en-GB" dirty="0"/>
          </a:p>
        </p:txBody>
      </p:sp>
      <p:sp>
        <p:nvSpPr>
          <p:cNvPr id="3" name="Content Placeholder 2"/>
          <p:cNvSpPr>
            <a:spLocks noGrp="1"/>
          </p:cNvSpPr>
          <p:nvPr>
            <p:ph idx="1"/>
          </p:nvPr>
        </p:nvSpPr>
        <p:spPr/>
        <p:txBody>
          <a:bodyPr>
            <a:normAutofit/>
          </a:bodyPr>
          <a:lstStyle/>
          <a:p>
            <a:r>
              <a:rPr lang="en-GB" dirty="0"/>
              <a:t>We believe that the first step to support our children in becoming writers is to help them become fluent speakers. </a:t>
            </a:r>
            <a:endParaRPr lang="en-GB" dirty="0" smtClean="0"/>
          </a:p>
          <a:p>
            <a:r>
              <a:rPr lang="en-GB" dirty="0" smtClean="0"/>
              <a:t>Many </a:t>
            </a:r>
            <a:r>
              <a:rPr lang="en-GB" dirty="0"/>
              <a:t>children come to us having experienced up to 3 or 4 stories a day read to them from a very early age. This means for some children they have enjoyed thousands of texts before they have even started school. </a:t>
            </a:r>
            <a:endParaRPr lang="en-GB" dirty="0" smtClean="0"/>
          </a:p>
          <a:p>
            <a:r>
              <a:rPr lang="en-GB" dirty="0" smtClean="0"/>
              <a:t>In </a:t>
            </a:r>
            <a:r>
              <a:rPr lang="en-GB" dirty="0"/>
              <a:t>and out of school we encourage all our children to develop their love of shared stories and information books so they may explore and repeat much of the language they hear!</a:t>
            </a:r>
            <a:endParaRPr lang="en-GB" dirty="0"/>
          </a:p>
        </p:txBody>
      </p:sp>
    </p:spTree>
    <p:extLst>
      <p:ext uri="{BB962C8B-B14F-4D97-AF65-F5344CB8AC3E}">
        <p14:creationId xmlns:p14="http://schemas.microsoft.com/office/powerpoint/2010/main" val="2149811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Developing confident and fluent speakers</a:t>
            </a:r>
            <a:endParaRPr lang="en-GB" dirty="0"/>
          </a:p>
        </p:txBody>
      </p:sp>
      <p:sp>
        <p:nvSpPr>
          <p:cNvPr id="3" name="Content Placeholder 2"/>
          <p:cNvSpPr>
            <a:spLocks noGrp="1"/>
          </p:cNvSpPr>
          <p:nvPr>
            <p:ph idx="1"/>
          </p:nvPr>
        </p:nvSpPr>
        <p:spPr/>
        <p:txBody>
          <a:bodyPr/>
          <a:lstStyle/>
          <a:p>
            <a:r>
              <a:rPr lang="en-GB" dirty="0"/>
              <a:t>Through many speaking and listening activities we encourage our children to develop and use new language</a:t>
            </a:r>
            <a:r>
              <a:rPr lang="en-GB" dirty="0" smtClean="0"/>
              <a:t>.</a:t>
            </a:r>
          </a:p>
          <a:p>
            <a:r>
              <a:rPr lang="en-GB" dirty="0"/>
              <a:t>Remember: if a child cannot say it... they cannot write it down! </a:t>
            </a:r>
          </a:p>
          <a:p>
            <a:r>
              <a:rPr lang="en-GB" dirty="0" smtClean="0"/>
              <a:t>At </a:t>
            </a:r>
            <a:r>
              <a:rPr lang="en-GB" dirty="0"/>
              <a:t>school and at home all children need to be exposed to a wide and varied vocabulary. </a:t>
            </a:r>
          </a:p>
          <a:p>
            <a:r>
              <a:rPr lang="en-GB" dirty="0" smtClean="0"/>
              <a:t>They </a:t>
            </a:r>
            <a:r>
              <a:rPr lang="en-GB" dirty="0"/>
              <a:t>need to hear a variety of words and understand the meaning of words</a:t>
            </a:r>
            <a:endParaRPr lang="en-GB" dirty="0"/>
          </a:p>
        </p:txBody>
      </p:sp>
    </p:spTree>
    <p:extLst>
      <p:ext uri="{BB962C8B-B14F-4D97-AF65-F5344CB8AC3E}">
        <p14:creationId xmlns:p14="http://schemas.microsoft.com/office/powerpoint/2010/main" val="1570994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 talk and interaction</a:t>
            </a:r>
            <a:endParaRPr lang="en-GB" dirty="0"/>
          </a:p>
        </p:txBody>
      </p:sp>
      <p:sp>
        <p:nvSpPr>
          <p:cNvPr id="3" name="Content Placeholder 2"/>
          <p:cNvSpPr>
            <a:spLocks noGrp="1"/>
          </p:cNvSpPr>
          <p:nvPr>
            <p:ph idx="1"/>
          </p:nvPr>
        </p:nvSpPr>
        <p:spPr/>
        <p:txBody>
          <a:bodyPr>
            <a:normAutofit/>
          </a:bodyPr>
          <a:lstStyle/>
          <a:p>
            <a:r>
              <a:rPr lang="en-GB" dirty="0"/>
              <a:t>Here adults interact with your children through play based activities to encourage quality talk and support language development</a:t>
            </a:r>
            <a:r>
              <a:rPr lang="en-GB" dirty="0" smtClean="0"/>
              <a:t>.</a:t>
            </a:r>
          </a:p>
          <a:p>
            <a:r>
              <a:rPr lang="en-GB" dirty="0" smtClean="0"/>
              <a:t> </a:t>
            </a:r>
            <a:r>
              <a:rPr lang="en-GB" dirty="0"/>
              <a:t>Our most confident speakers usually have this experience at home too!</a:t>
            </a:r>
            <a:endParaRPr lang="en-GB" dirty="0"/>
          </a:p>
        </p:txBody>
      </p:sp>
    </p:spTree>
    <p:extLst>
      <p:ext uri="{BB962C8B-B14F-4D97-AF65-F5344CB8AC3E}">
        <p14:creationId xmlns:p14="http://schemas.microsoft.com/office/powerpoint/2010/main" val="1380858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development of motor skills</a:t>
            </a:r>
            <a:endParaRPr lang="en-GB" dirty="0"/>
          </a:p>
        </p:txBody>
      </p:sp>
      <p:sp>
        <p:nvSpPr>
          <p:cNvPr id="3" name="Content Placeholder 2"/>
          <p:cNvSpPr>
            <a:spLocks noGrp="1"/>
          </p:cNvSpPr>
          <p:nvPr>
            <p:ph idx="1"/>
          </p:nvPr>
        </p:nvSpPr>
        <p:spPr/>
        <p:txBody>
          <a:bodyPr/>
          <a:lstStyle/>
          <a:p>
            <a:r>
              <a:rPr lang="en-GB" dirty="0"/>
              <a:t>Alongside speaking and listening activities, other activities are designed to help and improve motor skills (gross and fine). </a:t>
            </a:r>
            <a:endParaRPr lang="en-GB" dirty="0" smtClean="0"/>
          </a:p>
          <a:p>
            <a:r>
              <a:rPr lang="en-GB" dirty="0" smtClean="0"/>
              <a:t>Big </a:t>
            </a:r>
            <a:r>
              <a:rPr lang="en-GB" dirty="0"/>
              <a:t>and small movements are encouraged to develop and strengthen muscles in arms and fingers and continue to build on children’s early fascination with making marks.</a:t>
            </a:r>
            <a:endParaRPr lang="en-GB" dirty="0"/>
          </a:p>
        </p:txBody>
      </p:sp>
    </p:spTree>
    <p:extLst>
      <p:ext uri="{BB962C8B-B14F-4D97-AF65-F5344CB8AC3E}">
        <p14:creationId xmlns:p14="http://schemas.microsoft.com/office/powerpoint/2010/main" val="117061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Early Stages of Writing</a:t>
            </a:r>
            <a:endParaRPr lang="en-GB" dirty="0"/>
          </a:p>
        </p:txBody>
      </p:sp>
      <p:sp>
        <p:nvSpPr>
          <p:cNvPr id="3" name="Content Placeholder 2"/>
          <p:cNvSpPr>
            <a:spLocks noGrp="1"/>
          </p:cNvSpPr>
          <p:nvPr>
            <p:ph idx="1"/>
          </p:nvPr>
        </p:nvSpPr>
        <p:spPr/>
        <p:txBody>
          <a:bodyPr/>
          <a:lstStyle/>
          <a:p>
            <a:r>
              <a:rPr lang="en-GB" dirty="0"/>
              <a:t>Preliterate: Drawing &amp; Scribbling </a:t>
            </a:r>
            <a:endParaRPr lang="en-GB" dirty="0" smtClean="0"/>
          </a:p>
          <a:p>
            <a:r>
              <a:rPr lang="en-GB" dirty="0" smtClean="0"/>
              <a:t>This </a:t>
            </a:r>
            <a:r>
              <a:rPr lang="en-GB" dirty="0"/>
              <a:t>stage takes many forms. </a:t>
            </a:r>
            <a:endParaRPr lang="en-GB" dirty="0" smtClean="0"/>
          </a:p>
          <a:p>
            <a:r>
              <a:rPr lang="en-GB" dirty="0" smtClean="0"/>
              <a:t>Children </a:t>
            </a:r>
            <a:r>
              <a:rPr lang="en-GB" dirty="0"/>
              <a:t>use drawings and scribbles. </a:t>
            </a:r>
            <a:endParaRPr lang="en-GB" dirty="0" smtClean="0"/>
          </a:p>
          <a:p>
            <a:r>
              <a:rPr lang="en-GB" dirty="0" smtClean="0"/>
              <a:t>To </a:t>
            </a:r>
            <a:r>
              <a:rPr lang="en-GB" dirty="0"/>
              <a:t>begin with a child may not immediately distinguish between drawing and writing. </a:t>
            </a:r>
            <a:endParaRPr lang="en-GB" dirty="0" smtClean="0"/>
          </a:p>
          <a:p>
            <a:r>
              <a:rPr lang="en-GB" dirty="0" smtClean="0"/>
              <a:t>As </a:t>
            </a:r>
            <a:r>
              <a:rPr lang="en-GB" dirty="0"/>
              <a:t>they develop they will begin to show drawing and writing in different forms .</a:t>
            </a:r>
            <a:endParaRPr lang="en-GB" dirty="0"/>
          </a:p>
        </p:txBody>
      </p:sp>
      <p:pic>
        <p:nvPicPr>
          <p:cNvPr id="4" name="Picture 3"/>
          <p:cNvPicPr>
            <a:picLocks noChangeAspect="1"/>
          </p:cNvPicPr>
          <p:nvPr/>
        </p:nvPicPr>
        <p:blipFill>
          <a:blip r:embed="rId2"/>
          <a:stretch>
            <a:fillRect/>
          </a:stretch>
        </p:blipFill>
        <p:spPr>
          <a:xfrm>
            <a:off x="8296606" y="2138900"/>
            <a:ext cx="2509855" cy="1810081"/>
          </a:xfrm>
          <a:prstGeom prst="rect">
            <a:avLst/>
          </a:prstGeom>
        </p:spPr>
      </p:pic>
    </p:spTree>
    <p:extLst>
      <p:ext uri="{BB962C8B-B14F-4D97-AF65-F5344CB8AC3E}">
        <p14:creationId xmlns:p14="http://schemas.microsoft.com/office/powerpoint/2010/main" val="1128687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The Early Stages of Writing</a:t>
            </a:r>
            <a:endParaRPr lang="en-GB" sz="4000" dirty="0"/>
          </a:p>
        </p:txBody>
      </p:sp>
      <p:sp>
        <p:nvSpPr>
          <p:cNvPr id="3" name="Content Placeholder 2"/>
          <p:cNvSpPr>
            <a:spLocks noGrp="1"/>
          </p:cNvSpPr>
          <p:nvPr>
            <p:ph idx="1"/>
          </p:nvPr>
        </p:nvSpPr>
        <p:spPr>
          <a:xfrm>
            <a:off x="1295401" y="2425148"/>
            <a:ext cx="9601196" cy="3673502"/>
          </a:xfrm>
        </p:spPr>
        <p:txBody>
          <a:bodyPr>
            <a:noAutofit/>
          </a:bodyPr>
          <a:lstStyle/>
          <a:p>
            <a:r>
              <a:rPr lang="en-GB" dirty="0"/>
              <a:t>Preliterate: Drawing &amp; Scribbling </a:t>
            </a:r>
            <a:endParaRPr lang="en-GB" dirty="0" smtClean="0"/>
          </a:p>
          <a:p>
            <a:r>
              <a:rPr lang="en-GB" dirty="0" smtClean="0"/>
              <a:t>As </a:t>
            </a:r>
            <a:r>
              <a:rPr lang="en-GB" dirty="0"/>
              <a:t>children progress through this stage they begin to understand that drawing and writing is a purposeful means of communication. </a:t>
            </a:r>
            <a:endParaRPr lang="en-GB" dirty="0" smtClean="0"/>
          </a:p>
          <a:p>
            <a:r>
              <a:rPr lang="en-GB" dirty="0" smtClean="0"/>
              <a:t>However</a:t>
            </a:r>
            <a:r>
              <a:rPr lang="en-GB" dirty="0"/>
              <a:t>, some children quickly become aware and anxious that their writing looks very different from that of adults and older children . </a:t>
            </a:r>
            <a:endParaRPr lang="en-GB" dirty="0" smtClean="0"/>
          </a:p>
          <a:p>
            <a:r>
              <a:rPr lang="en-GB" dirty="0" smtClean="0"/>
              <a:t>Some </a:t>
            </a:r>
            <a:r>
              <a:rPr lang="en-GB" dirty="0"/>
              <a:t>children readily read their scribbles and marks as if they were writing but some do not! So how can we build on children’s early enthusiasm and avoid creating anxiety, reluctance and fear in some? </a:t>
            </a:r>
            <a:endParaRPr lang="en-GB" dirty="0">
              <a:latin typeface="+mj-lt"/>
            </a:endParaRPr>
          </a:p>
        </p:txBody>
      </p:sp>
    </p:spTree>
    <p:extLst>
      <p:ext uri="{BB962C8B-B14F-4D97-AF65-F5344CB8AC3E}">
        <p14:creationId xmlns:p14="http://schemas.microsoft.com/office/powerpoint/2010/main" val="2432837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Early Stages of Writing: T</a:t>
            </a:r>
            <a:r>
              <a:rPr lang="en-GB" dirty="0" smtClean="0"/>
              <a:t>op </a:t>
            </a:r>
            <a:r>
              <a:rPr lang="en-GB" dirty="0"/>
              <a:t>tips for encouraging children – even the most reluctant!</a:t>
            </a:r>
            <a:endParaRPr lang="en-GB" dirty="0"/>
          </a:p>
        </p:txBody>
      </p:sp>
      <p:sp>
        <p:nvSpPr>
          <p:cNvPr id="3" name="Content Placeholder 2"/>
          <p:cNvSpPr>
            <a:spLocks noGrp="1"/>
          </p:cNvSpPr>
          <p:nvPr>
            <p:ph idx="1"/>
          </p:nvPr>
        </p:nvSpPr>
        <p:spPr/>
        <p:txBody>
          <a:bodyPr/>
          <a:lstStyle/>
          <a:p>
            <a:r>
              <a:rPr lang="en-GB" dirty="0" smtClean="0"/>
              <a:t>When </a:t>
            </a:r>
            <a:r>
              <a:rPr lang="en-GB" dirty="0"/>
              <a:t>children are engaged in early mark making and writing we put emphasis on asking if they found it fun first of all. </a:t>
            </a:r>
            <a:endParaRPr lang="en-GB" dirty="0" smtClean="0"/>
          </a:p>
          <a:p>
            <a:r>
              <a:rPr lang="en-GB" dirty="0" smtClean="0"/>
              <a:t>We </a:t>
            </a:r>
            <a:r>
              <a:rPr lang="en-GB" dirty="0"/>
              <a:t>don’t always insist on writing needing to have a meaning straightaway. </a:t>
            </a:r>
            <a:endParaRPr lang="en-GB" dirty="0" smtClean="0"/>
          </a:p>
          <a:p>
            <a:r>
              <a:rPr lang="en-GB" dirty="0" smtClean="0"/>
              <a:t>We </a:t>
            </a:r>
            <a:r>
              <a:rPr lang="en-GB" dirty="0"/>
              <a:t>don’t always write out every word a child has written in our own writing. </a:t>
            </a:r>
            <a:endParaRPr lang="en-GB" dirty="0" smtClean="0"/>
          </a:p>
          <a:p>
            <a:r>
              <a:rPr lang="en-GB" dirty="0" smtClean="0"/>
              <a:t>However</a:t>
            </a:r>
            <a:r>
              <a:rPr lang="en-GB" dirty="0"/>
              <a:t>, we talk a lot about the special stage a child is at on their journey. We recognise that attempts at writing are not perfect but are part of the long journey we are all on to become better writers.</a:t>
            </a:r>
            <a:endParaRPr lang="en-GB" dirty="0"/>
          </a:p>
        </p:txBody>
      </p:sp>
    </p:spTree>
    <p:extLst>
      <p:ext uri="{BB962C8B-B14F-4D97-AF65-F5344CB8AC3E}">
        <p14:creationId xmlns:p14="http://schemas.microsoft.com/office/powerpoint/2010/main" val="4090494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Early Stages of Writing: Top tips for encouraging children – even the most reluctant!</a:t>
            </a:r>
          </a:p>
        </p:txBody>
      </p:sp>
      <p:sp>
        <p:nvSpPr>
          <p:cNvPr id="3" name="Content Placeholder 2"/>
          <p:cNvSpPr>
            <a:spLocks noGrp="1"/>
          </p:cNvSpPr>
          <p:nvPr>
            <p:ph idx="1"/>
          </p:nvPr>
        </p:nvSpPr>
        <p:spPr/>
        <p:txBody>
          <a:bodyPr/>
          <a:lstStyle/>
          <a:p>
            <a:r>
              <a:rPr lang="en-GB" dirty="0"/>
              <a:t>We encourage children to work with others and alone to enjoy mark marking and early writing. </a:t>
            </a:r>
          </a:p>
          <a:p>
            <a:r>
              <a:rPr lang="en-GB" dirty="0"/>
              <a:t>We think about providing a wide range of mark making and writing tools so children can develop a real sense of which tools “feel” the best.</a:t>
            </a:r>
          </a:p>
          <a:p>
            <a:endParaRPr lang="en-GB" dirty="0"/>
          </a:p>
        </p:txBody>
      </p:sp>
    </p:spTree>
    <p:extLst>
      <p:ext uri="{BB962C8B-B14F-4D97-AF65-F5344CB8AC3E}">
        <p14:creationId xmlns:p14="http://schemas.microsoft.com/office/powerpoint/2010/main" val="2672729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t>
            </a:r>
            <a:r>
              <a:rPr lang="en-GB" dirty="0" smtClean="0"/>
              <a:t>ow </a:t>
            </a:r>
            <a:r>
              <a:rPr lang="en-GB" dirty="0"/>
              <a:t>writing </a:t>
            </a:r>
            <a:r>
              <a:rPr lang="en-GB" dirty="0" smtClean="0"/>
              <a:t>develops…</a:t>
            </a:r>
            <a:endParaRPr lang="en-GB" dirty="0"/>
          </a:p>
        </p:txBody>
      </p:sp>
      <p:sp>
        <p:nvSpPr>
          <p:cNvPr id="3" name="Content Placeholder 2"/>
          <p:cNvSpPr>
            <a:spLocks noGrp="1"/>
          </p:cNvSpPr>
          <p:nvPr>
            <p:ph idx="1"/>
          </p:nvPr>
        </p:nvSpPr>
        <p:spPr/>
        <p:txBody>
          <a:bodyPr/>
          <a:lstStyle/>
          <a:p>
            <a:r>
              <a:rPr lang="en-GB" dirty="0"/>
              <a:t>Emergent: Random-letters or letter strings </a:t>
            </a:r>
            <a:endParaRPr lang="en-GB" dirty="0" smtClean="0"/>
          </a:p>
          <a:p>
            <a:r>
              <a:rPr lang="en-GB" dirty="0" smtClean="0"/>
              <a:t>Uses </a:t>
            </a:r>
            <a:r>
              <a:rPr lang="en-GB" dirty="0"/>
              <a:t>letter sequences, perhaps learned from his/her </a:t>
            </a:r>
            <a:r>
              <a:rPr lang="en-GB" dirty="0" smtClean="0"/>
              <a:t>name</a:t>
            </a:r>
          </a:p>
          <a:p>
            <a:r>
              <a:rPr lang="en-GB" dirty="0" smtClean="0"/>
              <a:t>May </a:t>
            </a:r>
            <a:r>
              <a:rPr lang="en-GB" dirty="0"/>
              <a:t>write the same letters/shapes many times </a:t>
            </a:r>
          </a:p>
          <a:p>
            <a:r>
              <a:rPr lang="en-GB" dirty="0" smtClean="0"/>
              <a:t>Long </a:t>
            </a:r>
            <a:r>
              <a:rPr lang="en-GB" dirty="0"/>
              <a:t>strings of letters/shapes in random order</a:t>
            </a:r>
          </a:p>
        </p:txBody>
      </p:sp>
      <p:pic>
        <p:nvPicPr>
          <p:cNvPr id="4" name="Picture 3"/>
          <p:cNvPicPr>
            <a:picLocks noChangeAspect="1"/>
          </p:cNvPicPr>
          <p:nvPr/>
        </p:nvPicPr>
        <p:blipFill>
          <a:blip r:embed="rId2"/>
          <a:stretch>
            <a:fillRect/>
          </a:stretch>
        </p:blipFill>
        <p:spPr>
          <a:xfrm>
            <a:off x="8886822" y="2669817"/>
            <a:ext cx="2009775" cy="2933700"/>
          </a:xfrm>
          <a:prstGeom prst="rect">
            <a:avLst/>
          </a:prstGeom>
        </p:spPr>
      </p:pic>
    </p:spTree>
    <p:extLst>
      <p:ext uri="{BB962C8B-B14F-4D97-AF65-F5344CB8AC3E}">
        <p14:creationId xmlns:p14="http://schemas.microsoft.com/office/powerpoint/2010/main" val="202060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writing develops…</a:t>
            </a:r>
          </a:p>
        </p:txBody>
      </p:sp>
      <p:sp>
        <p:nvSpPr>
          <p:cNvPr id="3" name="Content Placeholder 2"/>
          <p:cNvSpPr>
            <a:spLocks noGrp="1"/>
          </p:cNvSpPr>
          <p:nvPr>
            <p:ph idx="1"/>
          </p:nvPr>
        </p:nvSpPr>
        <p:spPr/>
        <p:txBody>
          <a:bodyPr/>
          <a:lstStyle/>
          <a:p>
            <a:r>
              <a:rPr lang="en-GB" dirty="0"/>
              <a:t>Emergent: Letter-like forms </a:t>
            </a:r>
            <a:endParaRPr lang="en-GB" dirty="0" smtClean="0"/>
          </a:p>
          <a:p>
            <a:r>
              <a:rPr lang="en-GB" dirty="0" smtClean="0"/>
              <a:t>Shapes </a:t>
            </a:r>
            <a:r>
              <a:rPr lang="en-GB" dirty="0"/>
              <a:t>in writing actually resemble letters </a:t>
            </a:r>
          </a:p>
          <a:p>
            <a:r>
              <a:rPr lang="en-GB" dirty="0" smtClean="0"/>
              <a:t>Shapes </a:t>
            </a:r>
            <a:r>
              <a:rPr lang="en-GB" dirty="0"/>
              <a:t>are not actually letters </a:t>
            </a:r>
            <a:endParaRPr lang="en-GB" dirty="0" smtClean="0"/>
          </a:p>
          <a:p>
            <a:r>
              <a:rPr lang="en-GB" dirty="0" smtClean="0"/>
              <a:t>Look </a:t>
            </a:r>
            <a:r>
              <a:rPr lang="en-GB" dirty="0"/>
              <a:t>like poorly formed letters, but are unique creations</a:t>
            </a:r>
          </a:p>
        </p:txBody>
      </p:sp>
      <p:pic>
        <p:nvPicPr>
          <p:cNvPr id="4" name="Picture 3"/>
          <p:cNvPicPr>
            <a:picLocks noChangeAspect="1"/>
          </p:cNvPicPr>
          <p:nvPr/>
        </p:nvPicPr>
        <p:blipFill>
          <a:blip r:embed="rId2"/>
          <a:stretch>
            <a:fillRect/>
          </a:stretch>
        </p:blipFill>
        <p:spPr>
          <a:xfrm>
            <a:off x="8043116" y="2776455"/>
            <a:ext cx="2562225" cy="1209675"/>
          </a:xfrm>
          <a:prstGeom prst="rect">
            <a:avLst/>
          </a:prstGeom>
        </p:spPr>
      </p:pic>
    </p:spTree>
    <p:extLst>
      <p:ext uri="{BB962C8B-B14F-4D97-AF65-F5344CB8AC3E}">
        <p14:creationId xmlns:p14="http://schemas.microsoft.com/office/powerpoint/2010/main" val="2832030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writing develops…</a:t>
            </a:r>
          </a:p>
        </p:txBody>
      </p:sp>
      <p:sp>
        <p:nvSpPr>
          <p:cNvPr id="3" name="Content Placeholder 2"/>
          <p:cNvSpPr>
            <a:spLocks noGrp="1"/>
          </p:cNvSpPr>
          <p:nvPr>
            <p:ph idx="1"/>
          </p:nvPr>
        </p:nvSpPr>
        <p:spPr/>
        <p:txBody>
          <a:bodyPr/>
          <a:lstStyle/>
          <a:p>
            <a:r>
              <a:rPr lang="en-GB" dirty="0"/>
              <a:t>Transitional: Writing via invented / phonetic spelling </a:t>
            </a:r>
            <a:endParaRPr lang="en-GB" dirty="0" smtClean="0"/>
          </a:p>
          <a:p>
            <a:r>
              <a:rPr lang="en-GB" dirty="0" smtClean="0"/>
              <a:t>One </a:t>
            </a:r>
            <a:r>
              <a:rPr lang="en-GB" dirty="0"/>
              <a:t>letter may represent an entire syllable or word </a:t>
            </a:r>
          </a:p>
          <a:p>
            <a:r>
              <a:rPr lang="en-GB" dirty="0" smtClean="0"/>
              <a:t>May </a:t>
            </a:r>
            <a:r>
              <a:rPr lang="en-GB" dirty="0"/>
              <a:t>not use proper spacing </a:t>
            </a:r>
          </a:p>
        </p:txBody>
      </p:sp>
      <p:pic>
        <p:nvPicPr>
          <p:cNvPr id="4" name="Picture 3"/>
          <p:cNvPicPr>
            <a:picLocks noChangeAspect="1"/>
          </p:cNvPicPr>
          <p:nvPr/>
        </p:nvPicPr>
        <p:blipFill>
          <a:blip r:embed="rId2"/>
          <a:stretch>
            <a:fillRect/>
          </a:stretch>
        </p:blipFill>
        <p:spPr>
          <a:xfrm>
            <a:off x="7791987" y="3850253"/>
            <a:ext cx="2714625" cy="1638300"/>
          </a:xfrm>
          <a:prstGeom prst="rect">
            <a:avLst/>
          </a:prstGeom>
        </p:spPr>
      </p:pic>
    </p:spTree>
    <p:extLst>
      <p:ext uri="{BB962C8B-B14F-4D97-AF65-F5344CB8AC3E}">
        <p14:creationId xmlns:p14="http://schemas.microsoft.com/office/powerpoint/2010/main" val="2545641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Opportunities for Writing</a:t>
            </a:r>
          </a:p>
        </p:txBody>
      </p:sp>
      <p:sp>
        <p:nvSpPr>
          <p:cNvPr id="3" name="Content Placeholder 2"/>
          <p:cNvSpPr>
            <a:spLocks noGrp="1"/>
          </p:cNvSpPr>
          <p:nvPr>
            <p:ph idx="1"/>
          </p:nvPr>
        </p:nvSpPr>
        <p:spPr/>
        <p:txBody>
          <a:bodyPr>
            <a:normAutofit lnSpcReduction="10000"/>
          </a:bodyPr>
          <a:lstStyle/>
          <a:p>
            <a:r>
              <a:rPr lang="en-GB" dirty="0"/>
              <a:t>Indoors and Outdoors…Rain or Shine!!! </a:t>
            </a:r>
            <a:endParaRPr lang="en-GB" dirty="0" smtClean="0"/>
          </a:p>
          <a:p>
            <a:r>
              <a:rPr lang="en-GB" dirty="0" smtClean="0"/>
              <a:t>Opportunities </a:t>
            </a:r>
            <a:r>
              <a:rPr lang="en-GB" dirty="0"/>
              <a:t>for writing are available in all learning areas e.g. construction – make a label or sign for a model role play – write down a message, take an order or issue a speeding ticket! </a:t>
            </a:r>
            <a:endParaRPr lang="en-GB" dirty="0" smtClean="0"/>
          </a:p>
          <a:p>
            <a:r>
              <a:rPr lang="en-GB" dirty="0" smtClean="0"/>
              <a:t>Writing </a:t>
            </a:r>
            <a:r>
              <a:rPr lang="en-GB" dirty="0"/>
              <a:t>Areas : There is a </a:t>
            </a:r>
            <a:r>
              <a:rPr lang="en-GB" dirty="0" smtClean="0"/>
              <a:t>rainbow challenge </a:t>
            </a:r>
            <a:r>
              <a:rPr lang="en-GB" dirty="0"/>
              <a:t>and various tools and resources are provided to support the children with this. </a:t>
            </a:r>
            <a:endParaRPr lang="en-GB" dirty="0" smtClean="0"/>
          </a:p>
          <a:p>
            <a:r>
              <a:rPr lang="en-GB" dirty="0" smtClean="0"/>
              <a:t>Write </a:t>
            </a:r>
            <a:r>
              <a:rPr lang="en-GB" dirty="0"/>
              <a:t>anywhere! Purposeful Writing: The focus may be ‘The Tiger who came to Tea’ so the children would write </a:t>
            </a:r>
            <a:r>
              <a:rPr lang="en-GB" dirty="0" smtClean="0"/>
              <a:t>descriptions and </a:t>
            </a:r>
            <a:r>
              <a:rPr lang="en-GB" dirty="0"/>
              <a:t>shopping lists. </a:t>
            </a:r>
          </a:p>
        </p:txBody>
      </p:sp>
    </p:spTree>
    <p:extLst>
      <p:ext uri="{BB962C8B-B14F-4D97-AF65-F5344CB8AC3E}">
        <p14:creationId xmlns:p14="http://schemas.microsoft.com/office/powerpoint/2010/main" val="374966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Letter Formation, Phonics &amp; Handwriting</a:t>
            </a:r>
          </a:p>
        </p:txBody>
      </p:sp>
      <p:sp>
        <p:nvSpPr>
          <p:cNvPr id="3" name="Content Placeholder 2"/>
          <p:cNvSpPr>
            <a:spLocks noGrp="1"/>
          </p:cNvSpPr>
          <p:nvPr>
            <p:ph idx="1"/>
          </p:nvPr>
        </p:nvSpPr>
        <p:spPr/>
        <p:txBody>
          <a:bodyPr>
            <a:normAutofit fontScale="92500" lnSpcReduction="20000"/>
          </a:bodyPr>
          <a:lstStyle/>
          <a:p>
            <a:r>
              <a:rPr lang="en-GB" dirty="0"/>
              <a:t>These are key aspects of writing development and are therefore taught directly by the teacher. </a:t>
            </a:r>
            <a:endParaRPr lang="en-GB" dirty="0" smtClean="0"/>
          </a:p>
          <a:p>
            <a:r>
              <a:rPr lang="en-GB" dirty="0" smtClean="0"/>
              <a:t>Phonics </a:t>
            </a:r>
            <a:r>
              <a:rPr lang="en-GB" dirty="0"/>
              <a:t>and letter formation: Children need to develop a knowledge of the sounds and the letters which make each sound so that they are able to read and write. Phonics is taught daily in Year R, for </a:t>
            </a:r>
            <a:r>
              <a:rPr lang="en-GB" dirty="0" smtClean="0"/>
              <a:t>25 </a:t>
            </a:r>
            <a:r>
              <a:rPr lang="en-GB" dirty="0"/>
              <a:t>minutes at a time. The sessions are short, sharp and focused on a particular sound and writing linked to that sound. </a:t>
            </a:r>
            <a:endParaRPr lang="en-GB" dirty="0" smtClean="0"/>
          </a:p>
          <a:p>
            <a:r>
              <a:rPr lang="en-GB" dirty="0" smtClean="0"/>
              <a:t>Why </a:t>
            </a:r>
            <a:r>
              <a:rPr lang="en-GB" dirty="0"/>
              <a:t>phonics? Phonics has been highly prioritised by recent governments . It is a tool which children can use to help them to blend and segment words; so it is an important part of the process of learning to read, write and spell. Children work within a phonics phase carefully tailored to their stage of development. </a:t>
            </a:r>
          </a:p>
        </p:txBody>
      </p:sp>
    </p:spTree>
    <p:extLst>
      <p:ext uri="{BB962C8B-B14F-4D97-AF65-F5344CB8AC3E}">
        <p14:creationId xmlns:p14="http://schemas.microsoft.com/office/powerpoint/2010/main" val="2339158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Handwriting</a:t>
            </a:r>
          </a:p>
        </p:txBody>
      </p:sp>
      <p:sp>
        <p:nvSpPr>
          <p:cNvPr id="3" name="Content Placeholder 2"/>
          <p:cNvSpPr>
            <a:spLocks noGrp="1"/>
          </p:cNvSpPr>
          <p:nvPr>
            <p:ph idx="1"/>
          </p:nvPr>
        </p:nvSpPr>
        <p:spPr/>
        <p:txBody>
          <a:bodyPr>
            <a:normAutofit lnSpcReduction="10000"/>
          </a:bodyPr>
          <a:lstStyle/>
          <a:p>
            <a:r>
              <a:rPr lang="en-GB" dirty="0"/>
              <a:t>Handwriting: </a:t>
            </a:r>
            <a:r>
              <a:rPr lang="en-GB" dirty="0" smtClean="0"/>
              <a:t>In the Summer Term, adults </a:t>
            </a:r>
            <a:r>
              <a:rPr lang="en-GB" dirty="0"/>
              <a:t>work with small focus groups on their handwriting. They are mindful to correct misconceptions/incorrect formation as and when necessary so that it does not become a bad habit! Please support your child at home with this. There is a motor skills warm up </a:t>
            </a:r>
            <a:r>
              <a:rPr lang="en-GB" dirty="0" smtClean="0"/>
              <a:t>(Pen Disco) prior </a:t>
            </a:r>
            <a:r>
              <a:rPr lang="en-GB" dirty="0"/>
              <a:t>to this session with further motor skills development sessions for all those who need them. Children in Year R follow programmes which support the development of muscle movements vital for writing. These often include activities on a large scale e.g. making large movements on big paper or wallpaper strips. </a:t>
            </a:r>
          </a:p>
        </p:txBody>
      </p:sp>
    </p:spTree>
    <p:extLst>
      <p:ext uri="{BB962C8B-B14F-4D97-AF65-F5344CB8AC3E}">
        <p14:creationId xmlns:p14="http://schemas.microsoft.com/office/powerpoint/2010/main" val="1225757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recap on how writing is taught in Year R</a:t>
            </a:r>
          </a:p>
        </p:txBody>
      </p:sp>
      <p:sp>
        <p:nvSpPr>
          <p:cNvPr id="3" name="Content Placeholder 2"/>
          <p:cNvSpPr>
            <a:spLocks noGrp="1"/>
          </p:cNvSpPr>
          <p:nvPr>
            <p:ph idx="1"/>
          </p:nvPr>
        </p:nvSpPr>
        <p:spPr/>
        <p:txBody>
          <a:bodyPr>
            <a:normAutofit fontScale="92500" lnSpcReduction="20000"/>
          </a:bodyPr>
          <a:lstStyle/>
          <a:p>
            <a:r>
              <a:rPr lang="en-GB" dirty="0"/>
              <a:t>All attempts at writing are recognised and valued – copies of some key pieces of independent work are captured and go in your child’s learning </a:t>
            </a:r>
            <a:r>
              <a:rPr lang="en-GB" dirty="0" smtClean="0"/>
              <a:t>journey folder. </a:t>
            </a:r>
          </a:p>
          <a:p>
            <a:r>
              <a:rPr lang="en-GB" dirty="0" smtClean="0"/>
              <a:t>Children </a:t>
            </a:r>
            <a:r>
              <a:rPr lang="en-GB" dirty="0"/>
              <a:t>use different mediums to explore writing through </a:t>
            </a:r>
            <a:r>
              <a:rPr lang="en-GB" dirty="0" smtClean="0"/>
              <a:t>play: Shaving foam, chalk </a:t>
            </a:r>
            <a:r>
              <a:rPr lang="en-GB" dirty="0"/>
              <a:t>/ </a:t>
            </a:r>
            <a:r>
              <a:rPr lang="en-GB" dirty="0" smtClean="0"/>
              <a:t>pastels, lolly </a:t>
            </a:r>
            <a:r>
              <a:rPr lang="en-GB" dirty="0"/>
              <a:t>sticks on </a:t>
            </a:r>
            <a:r>
              <a:rPr lang="en-GB" dirty="0" smtClean="0"/>
              <a:t>carpets, paint, water, whiteboards, </a:t>
            </a:r>
            <a:r>
              <a:rPr lang="en-GB" dirty="0"/>
              <a:t>felt </a:t>
            </a:r>
            <a:r>
              <a:rPr lang="en-GB" dirty="0" smtClean="0"/>
              <a:t>pens, interactive boards, pencils</a:t>
            </a:r>
            <a:r>
              <a:rPr lang="en-GB" dirty="0"/>
              <a:t>, pens, Magic fingers on </a:t>
            </a:r>
            <a:r>
              <a:rPr lang="en-GB" dirty="0" smtClean="0"/>
              <a:t>palm, glitter</a:t>
            </a:r>
            <a:r>
              <a:rPr lang="en-GB" dirty="0"/>
              <a:t>, rice, pasta, </a:t>
            </a:r>
            <a:r>
              <a:rPr lang="en-GB" dirty="0" smtClean="0"/>
              <a:t>sand, backs, floor </a:t>
            </a:r>
          </a:p>
          <a:p>
            <a:r>
              <a:rPr lang="en-GB" dirty="0" smtClean="0"/>
              <a:t>Summer Term - Whole </a:t>
            </a:r>
            <a:r>
              <a:rPr lang="en-GB" dirty="0"/>
              <a:t>Class Input: All children receive a teacher led input based on a chosen focus (The Tiger Who came to Tea) e.g. shared writing of a letter to the tiger (Teacher scribes). </a:t>
            </a:r>
            <a:endParaRPr lang="en-GB" dirty="0" smtClean="0"/>
          </a:p>
          <a:p>
            <a:r>
              <a:rPr lang="en-GB" dirty="0" smtClean="0"/>
              <a:t>Class </a:t>
            </a:r>
            <a:r>
              <a:rPr lang="en-GB" dirty="0"/>
              <a:t>based independent activity: Opportunity to apply this knowledge by writing own letter to the tiger. </a:t>
            </a:r>
            <a:endParaRPr lang="en-GB" dirty="0" smtClean="0"/>
          </a:p>
        </p:txBody>
      </p:sp>
    </p:spTree>
    <p:extLst>
      <p:ext uri="{BB962C8B-B14F-4D97-AF65-F5344CB8AC3E}">
        <p14:creationId xmlns:p14="http://schemas.microsoft.com/office/powerpoint/2010/main" val="597719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a:t>
            </a:r>
            <a:r>
              <a:rPr lang="en-GB" dirty="0" smtClean="0"/>
              <a:t>ow </a:t>
            </a:r>
            <a:r>
              <a:rPr lang="en-GB" dirty="0"/>
              <a:t>to help your child at home</a:t>
            </a:r>
            <a:r>
              <a:rPr lang="en-GB" dirty="0" smtClean="0"/>
              <a:t>...</a:t>
            </a:r>
            <a:endParaRPr lang="en-GB" dirty="0"/>
          </a:p>
        </p:txBody>
      </p:sp>
      <p:sp>
        <p:nvSpPr>
          <p:cNvPr id="3" name="Content Placeholder 2"/>
          <p:cNvSpPr>
            <a:spLocks noGrp="1"/>
          </p:cNvSpPr>
          <p:nvPr>
            <p:ph idx="1"/>
          </p:nvPr>
        </p:nvSpPr>
        <p:spPr>
          <a:xfrm>
            <a:off x="1295401" y="2488759"/>
            <a:ext cx="9601196" cy="3649648"/>
          </a:xfrm>
        </p:spPr>
        <p:txBody>
          <a:bodyPr>
            <a:normAutofit fontScale="70000" lnSpcReduction="20000"/>
          </a:bodyPr>
          <a:lstStyle/>
          <a:p>
            <a:r>
              <a:rPr lang="en-GB" dirty="0"/>
              <a:t>Talk - Make time to interact with your child in order to develop quality talk e.g. play with them, act out scenarios, model good quality speech and language, correct children’s speech and discuss the talk homework. </a:t>
            </a:r>
            <a:endParaRPr lang="en-GB" dirty="0" smtClean="0"/>
          </a:p>
          <a:p>
            <a:r>
              <a:rPr lang="en-GB" dirty="0" smtClean="0"/>
              <a:t>Read </a:t>
            </a:r>
            <a:r>
              <a:rPr lang="en-GB" dirty="0"/>
              <a:t>- Read and share a wide range of books to help your child develop a love of reading. Learn to read teddy words by sight recognition. </a:t>
            </a:r>
            <a:endParaRPr lang="en-GB" dirty="0" smtClean="0"/>
          </a:p>
          <a:p>
            <a:r>
              <a:rPr lang="en-GB" dirty="0" smtClean="0"/>
              <a:t>Develop </a:t>
            </a:r>
            <a:r>
              <a:rPr lang="en-GB" dirty="0"/>
              <a:t>motor skills – Play ball and target games, threading, posting and mini-treasure hunt activities such as picking out grains of rice from a tray of sand to strengthen muscles. </a:t>
            </a:r>
            <a:endParaRPr lang="en-GB" dirty="0" smtClean="0"/>
          </a:p>
          <a:p>
            <a:r>
              <a:rPr lang="en-GB" dirty="0" smtClean="0"/>
              <a:t>Write </a:t>
            </a:r>
            <a:r>
              <a:rPr lang="en-GB" dirty="0"/>
              <a:t>- Encourage any form of writing and mark making. Take part in the writing challenge. </a:t>
            </a:r>
            <a:endParaRPr lang="en-GB" dirty="0" smtClean="0"/>
          </a:p>
          <a:p>
            <a:r>
              <a:rPr lang="en-GB" dirty="0" smtClean="0"/>
              <a:t>Spell </a:t>
            </a:r>
            <a:r>
              <a:rPr lang="en-GB" dirty="0"/>
              <a:t>– Encourage independence - ‘have a go.’ When confident in reading the sight words begin to teach children to spell the high frequency words on teddy cards. </a:t>
            </a:r>
            <a:endParaRPr lang="en-GB" dirty="0" smtClean="0"/>
          </a:p>
          <a:p>
            <a:r>
              <a:rPr lang="en-GB" dirty="0" smtClean="0"/>
              <a:t>Encourage </a:t>
            </a:r>
            <a:r>
              <a:rPr lang="en-GB" dirty="0"/>
              <a:t>- Praise and value effort. Identify what the child has done well or what you like about their writing. </a:t>
            </a:r>
            <a:endParaRPr lang="en-GB" dirty="0" smtClean="0"/>
          </a:p>
          <a:p>
            <a:r>
              <a:rPr lang="en-GB" dirty="0" smtClean="0"/>
              <a:t>REMEMBER</a:t>
            </a:r>
            <a:r>
              <a:rPr lang="en-GB" dirty="0"/>
              <a:t>...reading, language, and spelling go hand in hand and link directly to a child’s ability to write.</a:t>
            </a:r>
          </a:p>
        </p:txBody>
      </p:sp>
    </p:spTree>
    <p:extLst>
      <p:ext uri="{BB962C8B-B14F-4D97-AF65-F5344CB8AC3E}">
        <p14:creationId xmlns:p14="http://schemas.microsoft.com/office/powerpoint/2010/main" val="631808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of Year Expectations </a:t>
            </a:r>
            <a:r>
              <a:rPr lang="en-GB" dirty="0" smtClean="0"/>
              <a:t>(</a:t>
            </a:r>
            <a:r>
              <a:rPr lang="en-GB" dirty="0" smtClean="0"/>
              <a:t>Writing</a:t>
            </a:r>
            <a:r>
              <a:rPr lang="en-GB" dirty="0" smtClean="0"/>
              <a:t>)</a:t>
            </a:r>
            <a:endParaRPr lang="en-GB" dirty="0"/>
          </a:p>
        </p:txBody>
      </p:sp>
      <p:sp>
        <p:nvSpPr>
          <p:cNvPr id="3" name="Content Placeholder 2"/>
          <p:cNvSpPr>
            <a:spLocks noGrp="1"/>
          </p:cNvSpPr>
          <p:nvPr>
            <p:ph idx="1"/>
          </p:nvPr>
        </p:nvSpPr>
        <p:spPr/>
        <p:txBody>
          <a:bodyPr/>
          <a:lstStyle/>
          <a:p>
            <a:r>
              <a:rPr lang="en-GB" dirty="0"/>
              <a:t>Write recognisable letters, most of which are correctly </a:t>
            </a:r>
            <a:r>
              <a:rPr lang="en-GB" dirty="0" smtClean="0"/>
              <a:t>formed</a:t>
            </a:r>
          </a:p>
          <a:p>
            <a:r>
              <a:rPr lang="en-GB" dirty="0" smtClean="0"/>
              <a:t>Spell </a:t>
            </a:r>
            <a:r>
              <a:rPr lang="en-GB" dirty="0"/>
              <a:t>words by identifying sounds in them and representing the sounds with a letter or </a:t>
            </a:r>
            <a:r>
              <a:rPr lang="en-GB" dirty="0" smtClean="0"/>
              <a:t>letters</a:t>
            </a:r>
          </a:p>
          <a:p>
            <a:r>
              <a:rPr lang="en-GB" smtClean="0"/>
              <a:t>Write </a:t>
            </a:r>
            <a:r>
              <a:rPr lang="en-GB" dirty="0"/>
              <a:t>simple phrases and sentences that can </a:t>
            </a:r>
            <a:r>
              <a:rPr lang="en-GB"/>
              <a:t>be </a:t>
            </a:r>
            <a:r>
              <a:rPr lang="en-GB" smtClean="0"/>
              <a:t>read </a:t>
            </a:r>
            <a:r>
              <a:rPr lang="en-GB" dirty="0"/>
              <a:t>by others. </a:t>
            </a:r>
            <a:endParaRPr lang="en-GB" dirty="0"/>
          </a:p>
        </p:txBody>
      </p:sp>
    </p:spTree>
    <p:extLst>
      <p:ext uri="{BB962C8B-B14F-4D97-AF65-F5344CB8AC3E}">
        <p14:creationId xmlns:p14="http://schemas.microsoft.com/office/powerpoint/2010/main" val="36951725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58</TotalTime>
  <Words>1431</Words>
  <Application>Microsoft Office PowerPoint</Application>
  <PresentationFormat>Widescreen</PresentationFormat>
  <Paragraphs>78</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Garamond</vt:lpstr>
      <vt:lpstr>Organic</vt:lpstr>
      <vt:lpstr>Year R Writing Information Meeting</vt:lpstr>
      <vt:lpstr>Developing confident and fluent speakers</vt:lpstr>
      <vt:lpstr>Developing confident and fluent speakers</vt:lpstr>
      <vt:lpstr>Quality talk and interaction</vt:lpstr>
      <vt:lpstr>The development of motor skills</vt:lpstr>
      <vt:lpstr>The Early Stages of Writing</vt:lpstr>
      <vt:lpstr>The Early Stages of Writing</vt:lpstr>
      <vt:lpstr>The Early Stages of Writing: Top tips for encouraging children – even the most reluctant!</vt:lpstr>
      <vt:lpstr>The Early Stages of Writing: Top tips for encouraging children – even the most reluctant!</vt:lpstr>
      <vt:lpstr>How writing develops…</vt:lpstr>
      <vt:lpstr>How writing develops…</vt:lpstr>
      <vt:lpstr>How writing develops…</vt:lpstr>
      <vt:lpstr>Opportunities for Writing</vt:lpstr>
      <vt:lpstr>Letter Formation, Phonics &amp; Handwriting</vt:lpstr>
      <vt:lpstr>Handwriting</vt:lpstr>
      <vt:lpstr>A recap on how writing is taught in Year R</vt:lpstr>
      <vt:lpstr>How to help your child at home...</vt:lpstr>
      <vt:lpstr>End of Year Expectations (Writing)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R Maths Information Meeting</dc:title>
  <dc:creator>Charlotte Baker</dc:creator>
  <cp:lastModifiedBy>Charlotte Baker</cp:lastModifiedBy>
  <cp:revision>8</cp:revision>
  <dcterms:created xsi:type="dcterms:W3CDTF">2022-01-20T10:23:59Z</dcterms:created>
  <dcterms:modified xsi:type="dcterms:W3CDTF">2022-02-16T14:14:15Z</dcterms:modified>
</cp:coreProperties>
</file>