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7" r:id="rId2"/>
    <p:sldId id="415" r:id="rId3"/>
    <p:sldId id="285" r:id="rId4"/>
    <p:sldId id="440" r:id="rId5"/>
    <p:sldId id="395" r:id="rId6"/>
    <p:sldId id="438" r:id="rId7"/>
    <p:sldId id="439" r:id="rId8"/>
    <p:sldId id="416" r:id="rId9"/>
    <p:sldId id="436" r:id="rId10"/>
    <p:sldId id="437" r:id="rId11"/>
    <p:sldId id="428" r:id="rId12"/>
    <p:sldId id="417" r:id="rId13"/>
    <p:sldId id="419" r:id="rId14"/>
    <p:sldId id="411" r:id="rId15"/>
    <p:sldId id="441" r:id="rId16"/>
    <p:sldId id="434" r:id="rId17"/>
    <p:sldId id="421" r:id="rId18"/>
    <p:sldId id="430" r:id="rId19"/>
    <p:sldId id="36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1336F1-F01C-4FDD-8E3B-2C5A7C353C16}" type="datetimeFigureOut">
              <a:rPr lang="en-GB" smtClean="0"/>
              <a:t>12/12/2023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8F9225-1773-4C31-AA30-6C863B21E1FE}" type="slidenum">
              <a:rPr lang="en-GB" smtClean="0"/>
              <a:t>‹#›</a:t>
            </a:fld>
            <a:endParaRPr lang="en-GB"/>
          </a:p>
        </p:txBody>
      </p:sp>
    </p:spTree>
    <p:extLst>
      <p:ext uri="{BB962C8B-B14F-4D97-AF65-F5344CB8AC3E}">
        <p14:creationId xmlns:p14="http://schemas.microsoft.com/office/powerpoint/2010/main" val="3893548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https://www.youtube.com/watch?v=jEHwB1PG_-Q</a:t>
            </a:r>
          </a:p>
          <a:p>
            <a:endParaRPr lang="en-GB" dirty="0"/>
          </a:p>
          <a:p>
            <a:r>
              <a:rPr lang="en-GB" dirty="0"/>
              <a:t>https://www.youtube.com/watch?v=rpolpKTWrp4</a:t>
            </a:r>
          </a:p>
          <a:p>
            <a:endParaRPr lang="en-GB" dirty="0"/>
          </a:p>
          <a:p>
            <a:r>
              <a:rPr lang="en-GB" b="1" dirty="0"/>
              <a:t>https://www.youtube.com/watch?v=FfSbWc3O_5M</a:t>
            </a:r>
          </a:p>
        </p:txBody>
      </p:sp>
      <p:sp>
        <p:nvSpPr>
          <p:cNvPr id="4" name="Slide Number Placeholder 3"/>
          <p:cNvSpPr>
            <a:spLocks noGrp="1"/>
          </p:cNvSpPr>
          <p:nvPr>
            <p:ph type="sldNum" sz="quarter" idx="10"/>
          </p:nvPr>
        </p:nvSpPr>
        <p:spPr/>
        <p:txBody>
          <a:bodyPr/>
          <a:lstStyle/>
          <a:p>
            <a:fld id="{AC61E0FA-8EDB-4A9A-8CAD-ECE8A3569B1C}" type="slidenum">
              <a:rPr lang="en-GB" smtClean="0"/>
              <a:t>2</a:t>
            </a:fld>
            <a:endParaRPr lang="en-GB"/>
          </a:p>
        </p:txBody>
      </p:sp>
    </p:spTree>
    <p:extLst>
      <p:ext uri="{BB962C8B-B14F-4D97-AF65-F5344CB8AC3E}">
        <p14:creationId xmlns:p14="http://schemas.microsoft.com/office/powerpoint/2010/main" val="736268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old reptile and mammalian brains</a:t>
            </a:r>
            <a:r>
              <a:rPr lang="en-GB" baseline="0" dirty="0"/>
              <a:t> still operate within us. </a:t>
            </a:r>
          </a:p>
          <a:p>
            <a:r>
              <a:rPr lang="en-GB" baseline="0" dirty="0"/>
              <a:t>As new brain structures emerged throughout evolution nothing that maintained our survival was deleted, but was kept and built on. </a:t>
            </a:r>
          </a:p>
          <a:p>
            <a:r>
              <a:rPr lang="en-GB" baseline="0" dirty="0"/>
              <a:t>This means that our old brains are still guiding much of our behaviour – tribalism, conflict, territory defending, social inclusion and exclusion etc. </a:t>
            </a:r>
          </a:p>
          <a:p>
            <a:r>
              <a:rPr lang="en-GB" baseline="0" dirty="0"/>
              <a:t>BUT we can use our new brain to override and not act out old brain drives and motives. </a:t>
            </a:r>
          </a:p>
          <a:p>
            <a:r>
              <a:rPr lang="en-GB" baseline="0" dirty="0"/>
              <a:t>The problem for teenagers is that the neo-cortex or the NEW brain, is the last part of the brain to fully develop.</a:t>
            </a:r>
            <a:endParaRPr lang="en-GB" dirty="0"/>
          </a:p>
        </p:txBody>
      </p:sp>
      <p:sp>
        <p:nvSpPr>
          <p:cNvPr id="4" name="Slide Number Placeholder 3"/>
          <p:cNvSpPr>
            <a:spLocks noGrp="1"/>
          </p:cNvSpPr>
          <p:nvPr>
            <p:ph type="sldNum" sz="quarter" idx="10"/>
          </p:nvPr>
        </p:nvSpPr>
        <p:spPr/>
        <p:txBody>
          <a:bodyPr/>
          <a:lstStyle/>
          <a:p>
            <a:fld id="{AC61E0FA-8EDB-4A9A-8CAD-ECE8A3569B1C}" type="slidenum">
              <a:rPr lang="en-GB" smtClean="0"/>
              <a:t>3</a:t>
            </a:fld>
            <a:endParaRPr lang="en-GB"/>
          </a:p>
        </p:txBody>
      </p:sp>
    </p:spTree>
    <p:extLst>
      <p:ext uri="{BB962C8B-B14F-4D97-AF65-F5344CB8AC3E}">
        <p14:creationId xmlns:p14="http://schemas.microsoft.com/office/powerpoint/2010/main" val="30440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obtained from copyright free website that COMS recommended. </a:t>
            </a:r>
          </a:p>
          <a:p>
            <a:endParaRPr lang="en-GB" dirty="0"/>
          </a:p>
          <a:p>
            <a:r>
              <a:rPr lang="en-GB" dirty="0"/>
              <a:t>Explain Yerkes-Dodson law- how some anxiety in a situation can be beneficial, however when too much anxiety then perform poorly. </a:t>
            </a:r>
          </a:p>
          <a:p>
            <a:endParaRPr lang="en-GB" dirty="0"/>
          </a:p>
          <a:p>
            <a:r>
              <a:rPr lang="en-GB" dirty="0"/>
              <a:t>Extreme ends of the bell curve. </a:t>
            </a:r>
          </a:p>
        </p:txBody>
      </p:sp>
      <p:sp>
        <p:nvSpPr>
          <p:cNvPr id="4" name="Slide Number Placeholder 3"/>
          <p:cNvSpPr>
            <a:spLocks noGrp="1"/>
          </p:cNvSpPr>
          <p:nvPr>
            <p:ph type="sldNum" sz="quarter" idx="10"/>
          </p:nvPr>
        </p:nvSpPr>
        <p:spPr/>
        <p:txBody>
          <a:bodyPr/>
          <a:lstStyle/>
          <a:p>
            <a:fld id="{AC61E0FA-8EDB-4A9A-8CAD-ECE8A3569B1C}" type="slidenum">
              <a:rPr lang="en-GB" smtClean="0"/>
              <a:t>5</a:t>
            </a:fld>
            <a:endParaRPr lang="en-GB"/>
          </a:p>
        </p:txBody>
      </p:sp>
    </p:spTree>
    <p:extLst>
      <p:ext uri="{BB962C8B-B14F-4D97-AF65-F5344CB8AC3E}">
        <p14:creationId xmlns:p14="http://schemas.microsoft.com/office/powerpoint/2010/main" val="2998185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 acquired from copyright free location </a:t>
            </a:r>
          </a:p>
          <a:p>
            <a:endParaRPr lang="en-GB" dirty="0"/>
          </a:p>
          <a:p>
            <a:r>
              <a:rPr lang="en-GB" dirty="0"/>
              <a:t>Explaining that there are other bodily sensations, behaviours and cognitions associated with anxiety</a:t>
            </a:r>
          </a:p>
          <a:p>
            <a:r>
              <a:rPr lang="en-GB" dirty="0"/>
              <a:t>Children often notice the bodily sensations and are not so aware of the cognitions. Children might complain of an upset stomach or feeling unwell when they feel anxious and want to avoid something. </a:t>
            </a:r>
          </a:p>
        </p:txBody>
      </p:sp>
      <p:sp>
        <p:nvSpPr>
          <p:cNvPr id="4" name="Slide Number Placeholder 3"/>
          <p:cNvSpPr>
            <a:spLocks noGrp="1"/>
          </p:cNvSpPr>
          <p:nvPr>
            <p:ph type="sldNum" sz="quarter" idx="10"/>
          </p:nvPr>
        </p:nvSpPr>
        <p:spPr/>
        <p:txBody>
          <a:bodyPr/>
          <a:lstStyle/>
          <a:p>
            <a:fld id="{AC61E0FA-8EDB-4A9A-8CAD-ECE8A3569B1C}" type="slidenum">
              <a:rPr lang="en-GB" smtClean="0"/>
              <a:t>8</a:t>
            </a:fld>
            <a:endParaRPr lang="en-GB"/>
          </a:p>
        </p:txBody>
      </p:sp>
    </p:spTree>
    <p:extLst>
      <p:ext uri="{BB962C8B-B14F-4D97-AF65-F5344CB8AC3E}">
        <p14:creationId xmlns:p14="http://schemas.microsoft.com/office/powerpoint/2010/main" val="277947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copy right free</a:t>
            </a:r>
          </a:p>
          <a:p>
            <a:endParaRPr lang="en-GB" dirty="0"/>
          </a:p>
          <a:p>
            <a:r>
              <a:rPr lang="en-GB" dirty="0"/>
              <a:t>Explaining that there are other bodily sensations, behaviours and cognitions associated with anxiety</a:t>
            </a:r>
          </a:p>
          <a:p>
            <a:r>
              <a:rPr lang="en-GB" dirty="0"/>
              <a:t>Children often notice the bodily sensations and are not so aware of the cognitions. Children might complain of an upset stomach or feeling unwell when they feel anxious and want to avoid something. </a:t>
            </a:r>
          </a:p>
        </p:txBody>
      </p:sp>
      <p:sp>
        <p:nvSpPr>
          <p:cNvPr id="4" name="Slide Number Placeholder 3"/>
          <p:cNvSpPr>
            <a:spLocks noGrp="1"/>
          </p:cNvSpPr>
          <p:nvPr>
            <p:ph type="sldNum" sz="quarter" idx="10"/>
          </p:nvPr>
        </p:nvSpPr>
        <p:spPr/>
        <p:txBody>
          <a:bodyPr/>
          <a:lstStyle/>
          <a:p>
            <a:fld id="{AC61E0FA-8EDB-4A9A-8CAD-ECE8A3569B1C}" type="slidenum">
              <a:rPr lang="en-GB" smtClean="0"/>
              <a:t>9</a:t>
            </a:fld>
            <a:endParaRPr lang="en-GB"/>
          </a:p>
        </p:txBody>
      </p:sp>
    </p:spTree>
    <p:extLst>
      <p:ext uri="{BB962C8B-B14F-4D97-AF65-F5344CB8AC3E}">
        <p14:creationId xmlns:p14="http://schemas.microsoft.com/office/powerpoint/2010/main" val="128704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Explaining that there are other bodily sensations, behaviours and cognitions associated with anxiety</a:t>
            </a:r>
          </a:p>
          <a:p>
            <a:r>
              <a:rPr lang="en-GB" dirty="0"/>
              <a:t>Children often notice the bodily sensations and are not so aware of the cognitions. Children might complain of an upset stomach or feeling unwell when they feel anxious and want to avoid something. </a:t>
            </a:r>
          </a:p>
        </p:txBody>
      </p:sp>
      <p:sp>
        <p:nvSpPr>
          <p:cNvPr id="4" name="Slide Number Placeholder 3"/>
          <p:cNvSpPr>
            <a:spLocks noGrp="1"/>
          </p:cNvSpPr>
          <p:nvPr>
            <p:ph type="sldNum" sz="quarter" idx="10"/>
          </p:nvPr>
        </p:nvSpPr>
        <p:spPr/>
        <p:txBody>
          <a:bodyPr/>
          <a:lstStyle/>
          <a:p>
            <a:fld id="{AC61E0FA-8EDB-4A9A-8CAD-ECE8A3569B1C}" type="slidenum">
              <a:rPr lang="en-GB" smtClean="0"/>
              <a:t>10</a:t>
            </a:fld>
            <a:endParaRPr lang="en-GB"/>
          </a:p>
        </p:txBody>
      </p:sp>
    </p:spTree>
    <p:extLst>
      <p:ext uri="{BB962C8B-B14F-4D97-AF65-F5344CB8AC3E}">
        <p14:creationId xmlns:p14="http://schemas.microsoft.com/office/powerpoint/2010/main" val="4030830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a think about your YP</a:t>
            </a:r>
          </a:p>
          <a:p>
            <a:endParaRPr lang="en-GB" dirty="0"/>
          </a:p>
          <a:p>
            <a:r>
              <a:rPr lang="en-GB" dirty="0"/>
              <a:t>Image taken from Hampshire CAMHS website. </a:t>
            </a:r>
          </a:p>
        </p:txBody>
      </p:sp>
      <p:sp>
        <p:nvSpPr>
          <p:cNvPr id="4" name="Slide Number Placeholder 3"/>
          <p:cNvSpPr>
            <a:spLocks noGrp="1"/>
          </p:cNvSpPr>
          <p:nvPr>
            <p:ph type="sldNum" sz="quarter" idx="10"/>
          </p:nvPr>
        </p:nvSpPr>
        <p:spPr/>
        <p:txBody>
          <a:bodyPr/>
          <a:lstStyle/>
          <a:p>
            <a:fld id="{AC61E0FA-8EDB-4A9A-8CAD-ECE8A3569B1C}" type="slidenum">
              <a:rPr lang="en-GB" smtClean="0"/>
              <a:t>11</a:t>
            </a:fld>
            <a:endParaRPr lang="en-GB"/>
          </a:p>
        </p:txBody>
      </p:sp>
    </p:spTree>
    <p:extLst>
      <p:ext uri="{BB962C8B-B14F-4D97-AF65-F5344CB8AC3E}">
        <p14:creationId xmlns:p14="http://schemas.microsoft.com/office/powerpoint/2010/main" val="2296472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Emphasise that no single factor is likely to have caused their child’s anxiety disorder, but that typically a number of factors play a role. Anxiety runs in families </a:t>
            </a:r>
          </a:p>
          <a:p>
            <a:r>
              <a:rPr lang="en-GB" sz="1200" b="0" i="0" u="none" strike="noStrike" kern="1200" baseline="0" dirty="0">
                <a:solidFill>
                  <a:schemeClr val="tx1"/>
                </a:solidFill>
                <a:latin typeface="+mn-lt"/>
                <a:ea typeface="+mn-ea"/>
                <a:cs typeface="+mn-cs"/>
              </a:rPr>
              <a:t>• 1/3 of what makes a child anxious is explained by genes (so mostly influenced by environment). </a:t>
            </a:r>
          </a:p>
          <a:p>
            <a:endParaRPr lang="en-GB" sz="1200" b="0" i="0" u="none" strike="noStrike"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C61E0FA-8EDB-4A9A-8CAD-ECE8A3569B1C}" type="slidenum">
              <a:rPr lang="en-GB" smtClean="0"/>
              <a:t>12</a:t>
            </a:fld>
            <a:endParaRPr lang="en-GB"/>
          </a:p>
        </p:txBody>
      </p:sp>
    </p:spTree>
    <p:extLst>
      <p:ext uri="{BB962C8B-B14F-4D97-AF65-F5344CB8AC3E}">
        <p14:creationId xmlns:p14="http://schemas.microsoft.com/office/powerpoint/2010/main" val="23137829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 of an anxiety cycle-</a:t>
            </a:r>
          </a:p>
          <a:p>
            <a:endParaRPr lang="en-GB" dirty="0"/>
          </a:p>
          <a:p>
            <a:r>
              <a:rPr lang="en-GB" dirty="0"/>
              <a:t>Anxiety is maintained by: </a:t>
            </a:r>
          </a:p>
          <a:p>
            <a:r>
              <a:rPr lang="en-GB" dirty="0"/>
              <a:t>1- anxious thinking and expectations= the child thinks that something bad is going to happen and thinks they will be unable to cope. They look for evidence to support this. </a:t>
            </a:r>
          </a:p>
          <a:p>
            <a:r>
              <a:rPr lang="en-GB" dirty="0"/>
              <a:t>2- emotional reaction </a:t>
            </a:r>
          </a:p>
          <a:p>
            <a:r>
              <a:rPr lang="en-GB" dirty="0"/>
              <a:t>3- physical bodily sensation/response = interprets bodily signs as something bad is happening, being aware of the physical symptoms reduces the confidence in coping with challenges, can be unpleasant so avoidance is increased. </a:t>
            </a:r>
          </a:p>
          <a:p>
            <a:r>
              <a:rPr lang="en-GB" dirty="0"/>
              <a:t>4- anxious behaviour- avoidance keepings fears going as we never know if something bad happens or not and we do not get the opportunity to develop coping skills. </a:t>
            </a:r>
          </a:p>
          <a:p>
            <a:endParaRPr lang="en-GB" dirty="0"/>
          </a:p>
          <a:p>
            <a:endParaRPr lang="en-GB" dirty="0"/>
          </a:p>
          <a:p>
            <a:pPr marL="171450" indent="-171450">
              <a:buFont typeface="Arial" panose="020B0604020202020204" pitchFamily="34" charset="0"/>
              <a:buChar char="•"/>
            </a:pPr>
            <a:r>
              <a:rPr lang="en-US" b="1" i="1" baseline="0" dirty="0"/>
              <a:t>Anxious thinking</a:t>
            </a:r>
            <a:r>
              <a:rPr lang="en-US" baseline="0" dirty="0"/>
              <a:t>: for example a child thinks something bad is going to happen and thinks they will be unable to cope</a:t>
            </a:r>
          </a:p>
          <a:p>
            <a:pPr marL="171450" indent="-171450">
              <a:buFont typeface="Arial" panose="020B0604020202020204" pitchFamily="34" charset="0"/>
              <a:buChar char="•"/>
            </a:pPr>
            <a:r>
              <a:rPr lang="en-US" b="1" i="1" baseline="0" dirty="0"/>
              <a:t>And the child looks for evidence to support this</a:t>
            </a:r>
            <a:r>
              <a:rPr lang="en-US" baseline="0" dirty="0"/>
              <a:t>, </a:t>
            </a:r>
            <a:r>
              <a:rPr lang="en-US" baseline="0" dirty="0" err="1"/>
              <a:t>eg</a:t>
            </a:r>
            <a:r>
              <a:rPr lang="en-US" baseline="0" dirty="0"/>
              <a:t>, a past experience, fear of dogs and must be avoided as they bark and look </a:t>
            </a:r>
            <a:r>
              <a:rPr lang="en-US" b="1" baseline="0" dirty="0"/>
              <a:t>scary </a:t>
            </a:r>
            <a:endParaRPr lang="en-GB" dirty="0"/>
          </a:p>
        </p:txBody>
      </p:sp>
      <p:sp>
        <p:nvSpPr>
          <p:cNvPr id="4" name="Slide Number Placeholder 3"/>
          <p:cNvSpPr>
            <a:spLocks noGrp="1"/>
          </p:cNvSpPr>
          <p:nvPr>
            <p:ph type="sldNum" sz="quarter" idx="10"/>
          </p:nvPr>
        </p:nvSpPr>
        <p:spPr/>
        <p:txBody>
          <a:bodyPr/>
          <a:lstStyle/>
          <a:p>
            <a:fld id="{AC61E0FA-8EDB-4A9A-8CAD-ECE8A3569B1C}" type="slidenum">
              <a:rPr lang="en-GB" smtClean="0"/>
              <a:t>13</a:t>
            </a:fld>
            <a:endParaRPr lang="en-GB"/>
          </a:p>
        </p:txBody>
      </p:sp>
    </p:spTree>
    <p:extLst>
      <p:ext uri="{BB962C8B-B14F-4D97-AF65-F5344CB8AC3E}">
        <p14:creationId xmlns:p14="http://schemas.microsoft.com/office/powerpoint/2010/main" val="27816502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feel anxious, or anticipate feeling anxious, it makes sense that you will do things to reduce your anxiety. People sometimes try and reduce the anxiety by avoiding the feared situation altogether. This avoidance instantly decreases the anxiety because you have not put yourself in a distressing situation. However, while avoidance makes anxiety better in the short term you have also made the anxiety worse in the long term.”</a:t>
            </a:r>
          </a:p>
          <a:p>
            <a:endParaRPr lang="en-GB" dirty="0"/>
          </a:p>
        </p:txBody>
      </p:sp>
      <p:sp>
        <p:nvSpPr>
          <p:cNvPr id="4" name="Slide Number Placeholder 3"/>
          <p:cNvSpPr>
            <a:spLocks noGrp="1"/>
          </p:cNvSpPr>
          <p:nvPr>
            <p:ph type="sldNum" sz="quarter" idx="10"/>
          </p:nvPr>
        </p:nvSpPr>
        <p:spPr/>
        <p:txBody>
          <a:bodyPr/>
          <a:lstStyle/>
          <a:p>
            <a:fld id="{AC61E0FA-8EDB-4A9A-8CAD-ECE8A3569B1C}" type="slidenum">
              <a:rPr lang="en-GB" smtClean="0"/>
              <a:t>14</a:t>
            </a:fld>
            <a:endParaRPr lang="en-GB"/>
          </a:p>
        </p:txBody>
      </p:sp>
    </p:spTree>
    <p:extLst>
      <p:ext uri="{BB962C8B-B14F-4D97-AF65-F5344CB8AC3E}">
        <p14:creationId xmlns:p14="http://schemas.microsoft.com/office/powerpoint/2010/main" val="1465900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AC61E0FA-8EDB-4A9A-8CAD-ECE8A3569B1C}" type="slidenum">
              <a:rPr lang="en-GB" smtClean="0"/>
              <a:t>16</a:t>
            </a:fld>
            <a:endParaRPr lang="en-GB"/>
          </a:p>
        </p:txBody>
      </p:sp>
    </p:spTree>
    <p:extLst>
      <p:ext uri="{BB962C8B-B14F-4D97-AF65-F5344CB8AC3E}">
        <p14:creationId xmlns:p14="http://schemas.microsoft.com/office/powerpoint/2010/main" val="36090779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0610" rtl="0" eaLnBrk="1" fontAlgn="auto" latinLnBrk="0" hangingPunct="1">
              <a:lnSpc>
                <a:spcPct val="100000"/>
              </a:lnSpc>
              <a:spcBef>
                <a:spcPts val="0"/>
              </a:spcBef>
              <a:spcAft>
                <a:spcPts val="0"/>
              </a:spcAft>
              <a:buClrTx/>
              <a:buSzTx/>
              <a:buFontTx/>
              <a:buNone/>
              <a:tabLst/>
              <a:defRPr/>
            </a:pPr>
            <a:r>
              <a:rPr lang="en-GB" b="1" dirty="0"/>
              <a:t>We will go on to talk more in second part of presentation about safety behaviours </a:t>
            </a:r>
          </a:p>
          <a:p>
            <a:pPr marL="0" marR="0" lvl="0" indent="0" algn="l" defTabSz="91061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AC61E0FA-8EDB-4A9A-8CAD-ECE8A3569B1C}" type="slidenum">
              <a:rPr lang="en-GB" smtClean="0"/>
              <a:t>17</a:t>
            </a:fld>
            <a:endParaRPr lang="en-GB"/>
          </a:p>
        </p:txBody>
      </p:sp>
    </p:spTree>
    <p:extLst>
      <p:ext uri="{BB962C8B-B14F-4D97-AF65-F5344CB8AC3E}">
        <p14:creationId xmlns:p14="http://schemas.microsoft.com/office/powerpoint/2010/main" val="923097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0610" rtl="0" eaLnBrk="1" fontAlgn="auto" latinLnBrk="0" hangingPunct="1">
              <a:lnSpc>
                <a:spcPct val="100000"/>
              </a:lnSpc>
              <a:spcBef>
                <a:spcPts val="0"/>
              </a:spcBef>
              <a:spcAft>
                <a:spcPts val="0"/>
              </a:spcAft>
              <a:buClrTx/>
              <a:buSzTx/>
              <a:buFontTx/>
              <a:buNone/>
              <a:tabLst/>
              <a:defRPr/>
            </a:pPr>
            <a:r>
              <a:rPr lang="en-GB" b="1" dirty="0"/>
              <a:t>Give examples, alternatives</a:t>
            </a:r>
          </a:p>
          <a:p>
            <a:pPr marL="0" marR="0" lvl="0" indent="0" algn="l" defTabSz="91061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0610" rtl="0" eaLnBrk="1" fontAlgn="auto" latinLnBrk="0" hangingPunct="1">
              <a:lnSpc>
                <a:spcPct val="100000"/>
              </a:lnSpc>
              <a:spcBef>
                <a:spcPts val="0"/>
              </a:spcBef>
              <a:spcAft>
                <a:spcPts val="0"/>
              </a:spcAft>
              <a:buClrTx/>
              <a:buSzTx/>
              <a:buFontTx/>
              <a:buNone/>
              <a:tabLst/>
              <a:defRPr/>
            </a:pPr>
            <a:r>
              <a:rPr lang="en-GB" b="1" dirty="0"/>
              <a:t>Give example of how when someone says “don’t worry” it rarely helps. Makes you then think about it more. Makes the person think that there must be something to worry about in the first place. </a:t>
            </a:r>
          </a:p>
          <a:p>
            <a:pPr marL="0" marR="0" lvl="0" indent="0" algn="l" defTabSz="91061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AC61E0FA-8EDB-4A9A-8CAD-ECE8A3569B1C}" type="slidenum">
              <a:rPr lang="en-GB" smtClean="0"/>
              <a:t>18</a:t>
            </a:fld>
            <a:endParaRPr lang="en-GB"/>
          </a:p>
        </p:txBody>
      </p:sp>
    </p:spTree>
    <p:extLst>
      <p:ext uri="{BB962C8B-B14F-4D97-AF65-F5344CB8AC3E}">
        <p14:creationId xmlns:p14="http://schemas.microsoft.com/office/powerpoint/2010/main" val="28813365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0610" rtl="0" eaLnBrk="1" fontAlgn="auto" latinLnBrk="0" hangingPunct="1">
              <a:lnSpc>
                <a:spcPct val="100000"/>
              </a:lnSpc>
              <a:spcBef>
                <a:spcPts val="0"/>
              </a:spcBef>
              <a:spcAft>
                <a:spcPts val="0"/>
              </a:spcAft>
              <a:buClrTx/>
              <a:buSzTx/>
              <a:buFontTx/>
              <a:buNone/>
              <a:tabLst/>
              <a:defRPr/>
            </a:pPr>
            <a:r>
              <a:rPr lang="en-GB" sz="1200" dirty="0">
                <a:ea typeface="+mn-lt"/>
                <a:cs typeface="+mn-lt"/>
              </a:rPr>
              <a:t>The programme is aimed at parents of </a:t>
            </a:r>
            <a:r>
              <a:rPr lang="en-GB" sz="1200" b="1" dirty="0">
                <a:ea typeface="+mn-lt"/>
                <a:cs typeface="+mn-lt"/>
              </a:rPr>
              <a:t>children aged 5–12 years </a:t>
            </a:r>
            <a:r>
              <a:rPr lang="en-GB" sz="1200" dirty="0">
                <a:ea typeface="+mn-lt"/>
                <a:cs typeface="+mn-lt"/>
              </a:rPr>
              <a:t>whose primary presenting problem is </a:t>
            </a:r>
            <a:r>
              <a:rPr lang="en-GB" sz="1200" b="1" dirty="0">
                <a:ea typeface="+mn-lt"/>
                <a:cs typeface="+mn-lt"/>
              </a:rPr>
              <a:t>anxiety</a:t>
            </a:r>
            <a:r>
              <a:rPr lang="en-GB" sz="1200" dirty="0">
                <a:ea typeface="+mn-lt"/>
                <a:cs typeface="+mn-lt"/>
              </a:rPr>
              <a:t>.</a:t>
            </a:r>
          </a:p>
          <a:p>
            <a:endParaRPr lang="en-GB" dirty="0"/>
          </a:p>
        </p:txBody>
      </p:sp>
      <p:sp>
        <p:nvSpPr>
          <p:cNvPr id="4" name="Slide Number Placeholder 3"/>
          <p:cNvSpPr>
            <a:spLocks noGrp="1"/>
          </p:cNvSpPr>
          <p:nvPr>
            <p:ph type="sldNum" sz="quarter" idx="5"/>
          </p:nvPr>
        </p:nvSpPr>
        <p:spPr/>
        <p:txBody>
          <a:bodyPr/>
          <a:lstStyle/>
          <a:p>
            <a:fld id="{AC61E0FA-8EDB-4A9A-8CAD-ECE8A3569B1C}" type="slidenum">
              <a:rPr lang="en-GB" smtClean="0"/>
              <a:t>19</a:t>
            </a:fld>
            <a:endParaRPr lang="en-GB"/>
          </a:p>
        </p:txBody>
      </p:sp>
    </p:spTree>
    <p:extLst>
      <p:ext uri="{BB962C8B-B14F-4D97-AF65-F5344CB8AC3E}">
        <p14:creationId xmlns:p14="http://schemas.microsoft.com/office/powerpoint/2010/main" val="1445254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FB661-10F5-48A5-A3A8-19557D798D3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10E463B-1151-4BE8-835D-44AFDBA35A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D5EA6C2-8260-4AA7-812B-8598A45599D3}"/>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5" name="Footer Placeholder 4">
            <a:extLst>
              <a:ext uri="{FF2B5EF4-FFF2-40B4-BE49-F238E27FC236}">
                <a16:creationId xmlns:a16="http://schemas.microsoft.com/office/drawing/2014/main" id="{423686C3-38B9-4BE6-9F61-F1686435F1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CEEADF-358D-48DC-8F58-1FCFB466F2E7}"/>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4230105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D65F5-CFB3-4A47-81B9-3D864FC4848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471276-EEA8-4CE7-A18B-061B4AAD240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27582E-1A29-42CE-89EE-E4FC2A1525F9}"/>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5" name="Footer Placeholder 4">
            <a:extLst>
              <a:ext uri="{FF2B5EF4-FFF2-40B4-BE49-F238E27FC236}">
                <a16:creationId xmlns:a16="http://schemas.microsoft.com/office/drawing/2014/main" id="{CCF86616-499A-47EA-8465-35BEE1DB29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E729CC-825A-4917-91EF-5EEF189B9705}"/>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3011011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34624-5C21-4E25-9F3C-2AC72488E6D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809D8FB-37FD-411D-9EE0-7A28735352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4824B0C-5B41-4FE3-A9CB-A0F5463EA178}"/>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5" name="Footer Placeholder 4">
            <a:extLst>
              <a:ext uri="{FF2B5EF4-FFF2-40B4-BE49-F238E27FC236}">
                <a16:creationId xmlns:a16="http://schemas.microsoft.com/office/drawing/2014/main" id="{69CC6129-7B95-480A-AB6F-AB9F3D7800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354484-9C11-4634-ADBB-50DE412619C6}"/>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1833158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02AF8-2E64-4553-ABDB-ED51CED79B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6BB90E-9969-4F55-A2BA-26BF64B82D9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E70C3A-5C09-46CF-9527-3EE87E9C351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93F3A4-AB0B-43CC-8F49-4FBA60231535}"/>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6" name="Footer Placeholder 5">
            <a:extLst>
              <a:ext uri="{FF2B5EF4-FFF2-40B4-BE49-F238E27FC236}">
                <a16:creationId xmlns:a16="http://schemas.microsoft.com/office/drawing/2014/main" id="{9486A288-DE9C-4FA7-941A-06DD2E9246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7C5ACF-9985-4770-825C-CA50CE2267FB}"/>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4202084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DECE0-AA67-4313-8BEF-885A00981D8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C0A46D-B283-4007-A954-C03D00D48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05E5CAE-0313-4038-A73B-3B8C029BA57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6E2D4C-B498-4974-BC9D-0E62B6ACA3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23BE2-285C-42D7-B9F9-5464DE9783F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29B925C-55C9-4DAB-8C1E-051D61C90313}"/>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8" name="Footer Placeholder 7">
            <a:extLst>
              <a:ext uri="{FF2B5EF4-FFF2-40B4-BE49-F238E27FC236}">
                <a16:creationId xmlns:a16="http://schemas.microsoft.com/office/drawing/2014/main" id="{1BE4F379-AFB1-47FB-99B0-8C0920CF34C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1A2F68-A471-44C3-995B-4725890C75E3}"/>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545885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5BCA8-15F8-416A-9142-B5CE8E14407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32D0838-2F8D-46EB-A44B-9976F8C9E989}"/>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4" name="Footer Placeholder 3">
            <a:extLst>
              <a:ext uri="{FF2B5EF4-FFF2-40B4-BE49-F238E27FC236}">
                <a16:creationId xmlns:a16="http://schemas.microsoft.com/office/drawing/2014/main" id="{A3331695-E864-4E78-9448-FDCFE64DD2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58D8924-3EE5-4977-81F9-1D04A9CE1D2B}"/>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3535013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0CFE1CD-5D68-43E6-9130-1EC0D3D2A1DD}"/>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3" name="Footer Placeholder 2">
            <a:extLst>
              <a:ext uri="{FF2B5EF4-FFF2-40B4-BE49-F238E27FC236}">
                <a16:creationId xmlns:a16="http://schemas.microsoft.com/office/drawing/2014/main" id="{65C02BB0-9AD5-4136-9348-7E18DE80F25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308CB43-8DE3-4F87-9401-4324B61C1B21}"/>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1239436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8CFC8-96BB-47C8-92C4-F85BDD6AC3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03EB21-9434-4395-ABD1-F33215B504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D0F6680-9B36-45E1-BB85-E2065FC016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8A17913-3CBC-44E7-A717-E2C03618EB39}"/>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6" name="Footer Placeholder 5">
            <a:extLst>
              <a:ext uri="{FF2B5EF4-FFF2-40B4-BE49-F238E27FC236}">
                <a16:creationId xmlns:a16="http://schemas.microsoft.com/office/drawing/2014/main" id="{77933A99-27EF-449B-893A-B11D42A142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EEE51B-8DFA-4AAA-AD56-FF5366F6CF10}"/>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2336898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40026-0B4F-42DE-B24D-82A12F64D5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3045283-61F4-4481-83F7-B75F7A675E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6903B2-2F06-45FA-9B55-8DBC5299F8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A2E7AB-9A0E-44B3-9ED8-C85F34A3E000}"/>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6" name="Footer Placeholder 5">
            <a:extLst>
              <a:ext uri="{FF2B5EF4-FFF2-40B4-BE49-F238E27FC236}">
                <a16:creationId xmlns:a16="http://schemas.microsoft.com/office/drawing/2014/main" id="{A95ACD88-91BA-4410-9F70-DEC4AF5976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63FB46C-9EF8-4D96-8520-3CCFDB8B3D19}"/>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2211780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298ED-81AE-46BF-95F4-89D58102A88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E3F81E-CAE1-4718-BA30-E50E320B60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EF8B46-995F-4547-B7DB-0FEB60753B1C}"/>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5" name="Footer Placeholder 4">
            <a:extLst>
              <a:ext uri="{FF2B5EF4-FFF2-40B4-BE49-F238E27FC236}">
                <a16:creationId xmlns:a16="http://schemas.microsoft.com/office/drawing/2014/main" id="{B79290C1-5F20-4A72-8CD4-33F711DAAD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156D95-4F94-4E18-BC69-DCBB6701265E}"/>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1357970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18386E-B1D5-40B9-9F3B-0CD332A7BC6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16B7FBC-92C4-44A9-BF74-E1642DB7851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6FE225-1B1A-46FE-B03D-B348A9473612}"/>
              </a:ext>
            </a:extLst>
          </p:cNvPr>
          <p:cNvSpPr>
            <a:spLocks noGrp="1"/>
          </p:cNvSpPr>
          <p:nvPr>
            <p:ph type="dt" sz="half" idx="10"/>
          </p:nvPr>
        </p:nvSpPr>
        <p:spPr/>
        <p:txBody>
          <a:bodyPr/>
          <a:lstStyle/>
          <a:p>
            <a:fld id="{97C0D867-28E9-4EA1-A966-4D1A3FD5F834}" type="datetimeFigureOut">
              <a:rPr lang="en-GB" smtClean="0"/>
              <a:t>12/12/2023</a:t>
            </a:fld>
            <a:endParaRPr lang="en-GB"/>
          </a:p>
        </p:txBody>
      </p:sp>
      <p:sp>
        <p:nvSpPr>
          <p:cNvPr id="5" name="Footer Placeholder 4">
            <a:extLst>
              <a:ext uri="{FF2B5EF4-FFF2-40B4-BE49-F238E27FC236}">
                <a16:creationId xmlns:a16="http://schemas.microsoft.com/office/drawing/2014/main" id="{CFF098F5-2BCC-4875-A18D-785619A434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558B79-FCBD-4F28-B7B3-1C6D77DC91D9}"/>
              </a:ext>
            </a:extLst>
          </p:cNvPr>
          <p:cNvSpPr>
            <a:spLocks noGrp="1"/>
          </p:cNvSpPr>
          <p:nvPr>
            <p:ph type="sldNum" sz="quarter" idx="12"/>
          </p:nvPr>
        </p:nvSpPr>
        <p:spPr/>
        <p:txBody>
          <a:bodyPr/>
          <a:lstStyle/>
          <a:p>
            <a:fld id="{96002C75-63AE-41FD-AB6A-2E2F730D9BFE}" type="slidenum">
              <a:rPr lang="en-GB" smtClean="0"/>
              <a:t>‹#›</a:t>
            </a:fld>
            <a:endParaRPr lang="en-GB"/>
          </a:p>
        </p:txBody>
      </p:sp>
    </p:spTree>
    <p:extLst>
      <p:ext uri="{BB962C8B-B14F-4D97-AF65-F5344CB8AC3E}">
        <p14:creationId xmlns:p14="http://schemas.microsoft.com/office/powerpoint/2010/main" val="32077939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3927690"/>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A3DBD7-832E-4D4D-87E7-8D6BDE73E1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C1B743-DF54-49FE-AE57-42DB75E63D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6E9A41-821E-43D4-897B-20184D3D6A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0D867-28E9-4EA1-A966-4D1A3FD5F834}" type="datetimeFigureOut">
              <a:rPr lang="en-GB" smtClean="0"/>
              <a:t>12/12/2023</a:t>
            </a:fld>
            <a:endParaRPr lang="en-GB"/>
          </a:p>
        </p:txBody>
      </p:sp>
      <p:sp>
        <p:nvSpPr>
          <p:cNvPr id="5" name="Footer Placeholder 4">
            <a:extLst>
              <a:ext uri="{FF2B5EF4-FFF2-40B4-BE49-F238E27FC236}">
                <a16:creationId xmlns:a16="http://schemas.microsoft.com/office/drawing/2014/main" id="{0A0F5CBE-57E4-4A46-85D9-65E6881063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5304F0-845D-4ECA-BA20-03AB83EB92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002C75-63AE-41FD-AB6A-2E2F730D9BFE}" type="slidenum">
              <a:rPr lang="en-GB" smtClean="0"/>
              <a:t>‹#›</a:t>
            </a:fld>
            <a:endParaRPr lang="en-GB"/>
          </a:p>
        </p:txBody>
      </p:sp>
    </p:spTree>
    <p:extLst>
      <p:ext uri="{BB962C8B-B14F-4D97-AF65-F5344CB8AC3E}">
        <p14:creationId xmlns:p14="http://schemas.microsoft.com/office/powerpoint/2010/main" val="1881424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FfSbWc3O_5M"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868EF-C57C-4B8D-80CA-0D27F3DDB580}"/>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1CD88344-1359-4984-B127-951565283284}"/>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048A6A50-8821-4F91-917F-9C51A713F0E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5" name="TextBox 4">
            <a:extLst>
              <a:ext uri="{FF2B5EF4-FFF2-40B4-BE49-F238E27FC236}">
                <a16:creationId xmlns:a16="http://schemas.microsoft.com/office/drawing/2014/main" id="{5D6AFF1C-AF13-488C-A05F-DF14532C799D}"/>
              </a:ext>
            </a:extLst>
          </p:cNvPr>
          <p:cNvSpPr txBox="1"/>
          <p:nvPr/>
        </p:nvSpPr>
        <p:spPr>
          <a:xfrm>
            <a:off x="4345758" y="2316163"/>
            <a:ext cx="2667718" cy="923330"/>
          </a:xfrm>
          <a:prstGeom prst="rect">
            <a:avLst/>
          </a:prstGeom>
          <a:noFill/>
        </p:spPr>
        <p:txBody>
          <a:bodyPr wrap="none" rtlCol="0">
            <a:spAutoFit/>
          </a:bodyPr>
          <a:lstStyle/>
          <a:p>
            <a:r>
              <a:rPr lang="en-GB" sz="5400" b="1" dirty="0"/>
              <a:t>ANXIETY</a:t>
            </a:r>
          </a:p>
        </p:txBody>
      </p:sp>
    </p:spTree>
    <p:extLst>
      <p:ext uri="{BB962C8B-B14F-4D97-AF65-F5344CB8AC3E}">
        <p14:creationId xmlns:p14="http://schemas.microsoft.com/office/powerpoint/2010/main" val="26662445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135734" y="1844824"/>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3" name="Rectangle 2"/>
          <p:cNvSpPr/>
          <p:nvPr/>
        </p:nvSpPr>
        <p:spPr>
          <a:xfrm>
            <a:off x="1866900" y="752426"/>
            <a:ext cx="7848698" cy="645945"/>
          </a:xfrm>
          <a:prstGeom prst="rect">
            <a:avLst/>
          </a:prstGeom>
        </p:spPr>
        <p:txBody>
          <a:bodyPr wrap="square" lIns="91056" tIns="45529" rIns="91056" bIns="45529" anchor="t">
            <a:spAutoFit/>
          </a:bodyPr>
          <a:lstStyle/>
          <a:p>
            <a:r>
              <a:rPr lang="en-GB" sz="3600" dirty="0"/>
              <a:t>What is Anxiety  </a:t>
            </a:r>
            <a:endParaRPr lang="en-GB" sz="3600" dirty="0">
              <a:cs typeface="Calibri"/>
            </a:endParaRPr>
          </a:p>
        </p:txBody>
      </p:sp>
      <p:sp>
        <p:nvSpPr>
          <p:cNvPr id="5" name="TextBox 4">
            <a:extLst>
              <a:ext uri="{FF2B5EF4-FFF2-40B4-BE49-F238E27FC236}">
                <a16:creationId xmlns:a16="http://schemas.microsoft.com/office/drawing/2014/main" id="{6B103182-DB2F-4DA1-894C-7F1ADEDE3532}"/>
              </a:ext>
            </a:extLst>
          </p:cNvPr>
          <p:cNvSpPr txBox="1"/>
          <p:nvPr/>
        </p:nvSpPr>
        <p:spPr>
          <a:xfrm>
            <a:off x="1866901" y="2034087"/>
            <a:ext cx="8225631" cy="2862322"/>
          </a:xfrm>
          <a:prstGeom prst="rect">
            <a:avLst/>
          </a:prstGeom>
          <a:noFill/>
        </p:spPr>
        <p:txBody>
          <a:bodyPr wrap="square" rtlCol="0">
            <a:spAutoFit/>
          </a:bodyPr>
          <a:lstStyle/>
          <a:p>
            <a:r>
              <a:rPr lang="en-GB" sz="2000" dirty="0"/>
              <a:t>Anxiety, sometimes labelled as worry, apprehension, fear or nervousness, is an evolutionary way of protecting ourselves from danger. Historically, we have needed to protect ourselves, for example from wild animals. Even today there are certain situations where this system can be beneficial to us, for example helping us achieve things.  </a:t>
            </a:r>
            <a:endParaRPr lang="en-GB" sz="2000" b="1" dirty="0"/>
          </a:p>
          <a:p>
            <a:pPr algn="ctr"/>
            <a:endParaRPr lang="en-GB" sz="2000" b="1" dirty="0"/>
          </a:p>
          <a:p>
            <a:pPr algn="ctr"/>
            <a:r>
              <a:rPr lang="en-GB" sz="2000" b="1" dirty="0"/>
              <a:t>The Fight, Flight or Freeze Response</a:t>
            </a:r>
            <a:endParaRPr lang="en-GB" sz="2000" dirty="0"/>
          </a:p>
          <a:p>
            <a:endParaRPr lang="en-GB" sz="2000" dirty="0"/>
          </a:p>
          <a:p>
            <a:r>
              <a:rPr lang="en-GB" sz="2000" dirty="0">
                <a:hlinkClick r:id="rId4"/>
              </a:rPr>
              <a:t>https://www.youtube.com/watch?v=FfSbWc3O_5M</a:t>
            </a:r>
            <a:r>
              <a:rPr lang="en-GB" sz="2000" dirty="0"/>
              <a:t> </a:t>
            </a:r>
          </a:p>
        </p:txBody>
      </p:sp>
      <p:sp>
        <p:nvSpPr>
          <p:cNvPr id="6" name="TextBox 5">
            <a:extLst>
              <a:ext uri="{FF2B5EF4-FFF2-40B4-BE49-F238E27FC236}">
                <a16:creationId xmlns:a16="http://schemas.microsoft.com/office/drawing/2014/main" id="{9D316206-FD9B-4298-9B4D-3FADB87C2D72}"/>
              </a:ext>
            </a:extLst>
          </p:cNvPr>
          <p:cNvSpPr txBox="1"/>
          <p:nvPr/>
        </p:nvSpPr>
        <p:spPr>
          <a:xfrm>
            <a:off x="1656203" y="5532126"/>
            <a:ext cx="7392318" cy="369332"/>
          </a:xfrm>
          <a:prstGeom prst="rect">
            <a:avLst/>
          </a:prstGeom>
          <a:noFill/>
        </p:spPr>
        <p:txBody>
          <a:bodyPr wrap="square" rtlCol="0">
            <a:spAutoFit/>
          </a:bodyPr>
          <a:lstStyle/>
          <a:p>
            <a:r>
              <a:rPr lang="en-GB" dirty="0"/>
              <a:t>Video Credit- www.anxietycanada.com </a:t>
            </a:r>
          </a:p>
        </p:txBody>
      </p:sp>
    </p:spTree>
    <p:extLst>
      <p:ext uri="{BB962C8B-B14F-4D97-AF65-F5344CB8AC3E}">
        <p14:creationId xmlns:p14="http://schemas.microsoft.com/office/powerpoint/2010/main" val="1682854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5522" y="1628803"/>
            <a:ext cx="5523373" cy="4176463"/>
          </a:xfrm>
          <a:prstGeom prst="rect">
            <a:avLst/>
          </a:prstGeom>
        </p:spPr>
      </p:pic>
      <p:sp>
        <p:nvSpPr>
          <p:cNvPr id="3" name="TextBox 2"/>
          <p:cNvSpPr txBox="1"/>
          <p:nvPr/>
        </p:nvSpPr>
        <p:spPr>
          <a:xfrm>
            <a:off x="1568465" y="132649"/>
            <a:ext cx="5616621" cy="1753941"/>
          </a:xfrm>
          <a:prstGeom prst="rect">
            <a:avLst/>
          </a:prstGeom>
          <a:noFill/>
        </p:spPr>
        <p:txBody>
          <a:bodyPr wrap="square" lIns="91056" tIns="45529" rIns="91056" bIns="45529" rtlCol="0">
            <a:spAutoFit/>
          </a:bodyPr>
          <a:lstStyle/>
          <a:p>
            <a:pPr algn="ctr"/>
            <a:r>
              <a:rPr lang="en-GB" sz="5400" b="1" dirty="0">
                <a:latin typeface="MV Boli" panose="02000500030200090000" pitchFamily="2" charset="0"/>
                <a:cs typeface="MV Boli" panose="02000500030200090000" pitchFamily="2" charset="0"/>
              </a:rPr>
              <a:t>Evolution of the brain</a:t>
            </a:r>
          </a:p>
        </p:txBody>
      </p:sp>
      <p:cxnSp>
        <p:nvCxnSpPr>
          <p:cNvPr id="5" name="Straight Arrow Connector 4"/>
          <p:cNvCxnSpPr>
            <a:cxnSpLocks/>
          </p:cNvCxnSpPr>
          <p:nvPr/>
        </p:nvCxnSpPr>
        <p:spPr>
          <a:xfrm>
            <a:off x="6950269" y="4005065"/>
            <a:ext cx="0" cy="955843"/>
          </a:xfrm>
          <a:prstGeom prst="straightConnector1">
            <a:avLst/>
          </a:prstGeom>
          <a:ln w="762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070441" y="5010815"/>
            <a:ext cx="5616621" cy="1384609"/>
          </a:xfrm>
          <a:prstGeom prst="rect">
            <a:avLst/>
          </a:prstGeom>
          <a:noFill/>
        </p:spPr>
        <p:txBody>
          <a:bodyPr wrap="square" lIns="91056" tIns="45529" rIns="91056" bIns="45529" rtlCol="0">
            <a:spAutoFit/>
          </a:bodyPr>
          <a:lstStyle/>
          <a:p>
            <a:r>
              <a:rPr lang="en-GB" sz="2800" dirty="0">
                <a:highlight>
                  <a:srgbClr val="FF0000"/>
                </a:highlight>
              </a:rPr>
              <a:t>Evolved 248-206 million years ago. Regulates hunger, temperature, fight flight system activation.</a:t>
            </a:r>
          </a:p>
        </p:txBody>
      </p:sp>
      <p:cxnSp>
        <p:nvCxnSpPr>
          <p:cNvPr id="8" name="Straight Arrow Connector 7"/>
          <p:cNvCxnSpPr>
            <a:cxnSpLocks/>
          </p:cNvCxnSpPr>
          <p:nvPr/>
        </p:nvCxnSpPr>
        <p:spPr>
          <a:xfrm>
            <a:off x="7298974" y="3140968"/>
            <a:ext cx="1097898" cy="0"/>
          </a:xfrm>
          <a:prstGeom prst="straightConnector1">
            <a:avLst/>
          </a:prstGeom>
          <a:ln w="76200">
            <a:solidFill>
              <a:srgbClr val="FFFF00"/>
            </a:solidFill>
            <a:tailEnd type="arrow"/>
          </a:ln>
        </p:spPr>
        <p:style>
          <a:lnRef idx="3">
            <a:schemeClr val="accent6"/>
          </a:lnRef>
          <a:fillRef idx="0">
            <a:schemeClr val="accent6"/>
          </a:fillRef>
          <a:effectRef idx="2">
            <a:schemeClr val="accent6"/>
          </a:effectRef>
          <a:fontRef idx="minor">
            <a:schemeClr val="tx1"/>
          </a:fontRef>
        </p:style>
      </p:cxnSp>
      <p:sp>
        <p:nvSpPr>
          <p:cNvPr id="9" name="TextBox 8"/>
          <p:cNvSpPr txBox="1"/>
          <p:nvPr/>
        </p:nvSpPr>
        <p:spPr>
          <a:xfrm>
            <a:off x="8396873" y="2829581"/>
            <a:ext cx="2376265" cy="2030940"/>
          </a:xfrm>
          <a:prstGeom prst="rect">
            <a:avLst/>
          </a:prstGeom>
          <a:noFill/>
        </p:spPr>
        <p:txBody>
          <a:bodyPr wrap="square" lIns="91056" tIns="45529" rIns="91056" bIns="45529" rtlCol="0">
            <a:spAutoFit/>
          </a:bodyPr>
          <a:lstStyle/>
          <a:p>
            <a:r>
              <a:rPr lang="en-GB" dirty="0">
                <a:highlight>
                  <a:srgbClr val="FFFF00"/>
                </a:highlight>
              </a:rPr>
              <a:t>Evolved 206-144 million years ago. Shared with other mammals – attachment system, emotions,  memories, safety seeking. </a:t>
            </a:r>
          </a:p>
        </p:txBody>
      </p:sp>
      <p:cxnSp>
        <p:nvCxnSpPr>
          <p:cNvPr id="11" name="Straight Arrow Connector 10"/>
          <p:cNvCxnSpPr>
            <a:cxnSpLocks/>
          </p:cNvCxnSpPr>
          <p:nvPr/>
        </p:nvCxnSpPr>
        <p:spPr>
          <a:xfrm flipV="1">
            <a:off x="6960097" y="1628804"/>
            <a:ext cx="449979" cy="667809"/>
          </a:xfrm>
          <a:prstGeom prst="straightConnector1">
            <a:avLst/>
          </a:prstGeom>
          <a:ln w="76200">
            <a:solidFill>
              <a:srgbClr val="92D050"/>
            </a:solidFill>
            <a:tailEnd type="arrow"/>
          </a:ln>
        </p:spPr>
        <p:style>
          <a:lnRef idx="3">
            <a:schemeClr val="accent3"/>
          </a:lnRef>
          <a:fillRef idx="0">
            <a:schemeClr val="accent3"/>
          </a:fillRef>
          <a:effectRef idx="2">
            <a:schemeClr val="accent3"/>
          </a:effectRef>
          <a:fontRef idx="minor">
            <a:schemeClr val="tx1"/>
          </a:fontRef>
        </p:style>
      </p:cxnSp>
      <p:sp>
        <p:nvSpPr>
          <p:cNvPr id="12" name="TextBox 11"/>
          <p:cNvSpPr txBox="1"/>
          <p:nvPr/>
        </p:nvSpPr>
        <p:spPr>
          <a:xfrm>
            <a:off x="7383282" y="394362"/>
            <a:ext cx="3287314" cy="2246383"/>
          </a:xfrm>
          <a:prstGeom prst="rect">
            <a:avLst/>
          </a:prstGeom>
          <a:noFill/>
        </p:spPr>
        <p:txBody>
          <a:bodyPr wrap="square" lIns="91056" tIns="45529" rIns="91056" bIns="45529" rtlCol="0">
            <a:spAutoFit/>
          </a:bodyPr>
          <a:lstStyle/>
          <a:p>
            <a:r>
              <a:rPr lang="en-GB" sz="2000" dirty="0">
                <a:highlight>
                  <a:srgbClr val="00FF00"/>
                </a:highlight>
              </a:rPr>
              <a:t>Evolved 55-24 million years ago, thoughts and emotions  required for complex social  living: emotional regulation, planning, creating, imagining, communication, cooperation, empathy, compassion.</a:t>
            </a:r>
          </a:p>
        </p:txBody>
      </p:sp>
    </p:spTree>
    <p:extLst>
      <p:ext uri="{BB962C8B-B14F-4D97-AF65-F5344CB8AC3E}">
        <p14:creationId xmlns:p14="http://schemas.microsoft.com/office/powerpoint/2010/main" val="369084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mygdala medical labeled vector illustration and scheme with response to threat. Amygdala medical labeled vector illustration. Anatomical scheme with visual thalamus, cortex and response to threat. Diagram with cerebrum, thalamus and corpus callosum. amygdala stock illustrations">
            <a:extLst>
              <a:ext uri="{FF2B5EF4-FFF2-40B4-BE49-F238E27FC236}">
                <a16:creationId xmlns:a16="http://schemas.microsoft.com/office/drawing/2014/main" id="{7C9A4AB3-2F1D-48DE-9D1D-577570DD76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4980" y="24940"/>
            <a:ext cx="6833059" cy="6833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365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3" name="Rectangle 2"/>
          <p:cNvSpPr/>
          <p:nvPr/>
        </p:nvSpPr>
        <p:spPr>
          <a:xfrm>
            <a:off x="1896419" y="602484"/>
            <a:ext cx="7848698" cy="645945"/>
          </a:xfrm>
          <a:prstGeom prst="rect">
            <a:avLst/>
          </a:prstGeom>
        </p:spPr>
        <p:txBody>
          <a:bodyPr wrap="square" lIns="91056" tIns="45529" rIns="91056" bIns="45529" anchor="t">
            <a:spAutoFit/>
          </a:bodyPr>
          <a:lstStyle/>
          <a:p>
            <a:r>
              <a:rPr lang="en-GB" sz="3600" dirty="0"/>
              <a:t>What is Anxiety </a:t>
            </a:r>
            <a:endParaRPr lang="en-GB" sz="3600" dirty="0">
              <a:cs typeface="Calibri"/>
            </a:endParaRPr>
          </a:p>
        </p:txBody>
      </p:sp>
      <p:sp>
        <p:nvSpPr>
          <p:cNvPr id="6" name="Rectangle 5">
            <a:extLst>
              <a:ext uri="{FF2B5EF4-FFF2-40B4-BE49-F238E27FC236}">
                <a16:creationId xmlns:a16="http://schemas.microsoft.com/office/drawing/2014/main" id="{8F8FF477-0C9D-4B43-AE26-D3CAAD484F2E}"/>
              </a:ext>
            </a:extLst>
          </p:cNvPr>
          <p:cNvSpPr/>
          <p:nvPr/>
        </p:nvSpPr>
        <p:spPr>
          <a:xfrm>
            <a:off x="1896420" y="1177205"/>
            <a:ext cx="4032363" cy="5078313"/>
          </a:xfrm>
          <a:prstGeom prst="rect">
            <a:avLst/>
          </a:prstGeom>
        </p:spPr>
        <p:txBody>
          <a:bodyPr wrap="square">
            <a:spAutoFit/>
          </a:bodyPr>
          <a:lstStyle/>
          <a:p>
            <a:r>
              <a:rPr lang="en-GB" dirty="0"/>
              <a:t>Anxiety can be thought of as a car alarm. Sometimes the car alarm goes off when there is a danger (someone might be breaking into it) but sometimes it goes off when there is not an immediate threat, for example the wind might set it off. The same thing happens in our brain, sometimes our “alarm” goes off when there is no immediate danger. </a:t>
            </a:r>
          </a:p>
          <a:p>
            <a:endParaRPr lang="en-GB" dirty="0"/>
          </a:p>
          <a:p>
            <a:r>
              <a:rPr lang="en-GB" dirty="0"/>
              <a:t>Anxiety is not always a bad thing, it becomes a problem when it is prolonged, frequent and impacts on daily functioning. Anxiety can influence: </a:t>
            </a:r>
          </a:p>
          <a:p>
            <a:pPr marL="285750" indent="-285750">
              <a:buFontTx/>
              <a:buChar char="-"/>
            </a:pPr>
            <a:r>
              <a:rPr lang="en-GB" dirty="0"/>
              <a:t>Friendships and social life</a:t>
            </a:r>
          </a:p>
          <a:p>
            <a:pPr marL="285750" indent="-285750">
              <a:buFontTx/>
              <a:buChar char="-"/>
            </a:pPr>
            <a:r>
              <a:rPr lang="en-GB" dirty="0"/>
              <a:t>Academic performance </a:t>
            </a:r>
          </a:p>
          <a:p>
            <a:pPr marL="285750" indent="-285750">
              <a:buFontTx/>
              <a:buChar char="-"/>
            </a:pPr>
            <a:r>
              <a:rPr lang="en-GB" dirty="0"/>
              <a:t>Mood </a:t>
            </a:r>
          </a:p>
          <a:p>
            <a:endParaRPr lang="en-GB" dirty="0"/>
          </a:p>
        </p:txBody>
      </p:sp>
      <p:pic>
        <p:nvPicPr>
          <p:cNvPr id="7" name="Picture 6">
            <a:extLst>
              <a:ext uri="{FF2B5EF4-FFF2-40B4-BE49-F238E27FC236}">
                <a16:creationId xmlns:a16="http://schemas.microsoft.com/office/drawing/2014/main" id="{6777074C-0C0E-4F25-B319-B9855F9C04AB}"/>
              </a:ext>
            </a:extLst>
          </p:cNvPr>
          <p:cNvPicPr>
            <a:picLocks noChangeAspect="1"/>
          </p:cNvPicPr>
          <p:nvPr/>
        </p:nvPicPr>
        <p:blipFill>
          <a:blip r:embed="rId4"/>
          <a:stretch>
            <a:fillRect/>
          </a:stretch>
        </p:blipFill>
        <p:spPr>
          <a:xfrm>
            <a:off x="5996886" y="2220770"/>
            <a:ext cx="5699125" cy="3172709"/>
          </a:xfrm>
          <a:prstGeom prst="rect">
            <a:avLst/>
          </a:prstGeom>
        </p:spPr>
      </p:pic>
    </p:spTree>
    <p:extLst>
      <p:ext uri="{BB962C8B-B14F-4D97-AF65-F5344CB8AC3E}">
        <p14:creationId xmlns:p14="http://schemas.microsoft.com/office/powerpoint/2010/main" val="1050346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29A012-ABAD-44BE-94E9-73DB1943D0CA}"/>
              </a:ext>
            </a:extLst>
          </p:cNvPr>
          <p:cNvPicPr>
            <a:picLocks noChangeAspect="1"/>
          </p:cNvPicPr>
          <p:nvPr/>
        </p:nvPicPr>
        <p:blipFill>
          <a:blip r:embed="rId2"/>
          <a:stretch>
            <a:fillRect/>
          </a:stretch>
        </p:blipFill>
        <p:spPr>
          <a:xfrm>
            <a:off x="1072099" y="744718"/>
            <a:ext cx="10047801" cy="5963329"/>
          </a:xfrm>
          <a:prstGeom prst="rect">
            <a:avLst/>
          </a:prstGeom>
        </p:spPr>
      </p:pic>
    </p:spTree>
    <p:extLst>
      <p:ext uri="{BB962C8B-B14F-4D97-AF65-F5344CB8AC3E}">
        <p14:creationId xmlns:p14="http://schemas.microsoft.com/office/powerpoint/2010/main" val="2332089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7B69CF-FACD-4A71-A4E0-F0360358B606}"/>
              </a:ext>
            </a:extLst>
          </p:cNvPr>
          <p:cNvPicPr>
            <a:picLocks noChangeAspect="1"/>
          </p:cNvPicPr>
          <p:nvPr/>
        </p:nvPicPr>
        <p:blipFill>
          <a:blip r:embed="rId2"/>
          <a:stretch>
            <a:fillRect/>
          </a:stretch>
        </p:blipFill>
        <p:spPr>
          <a:xfrm>
            <a:off x="914400" y="261937"/>
            <a:ext cx="10363200" cy="6334125"/>
          </a:xfrm>
          <a:prstGeom prst="rect">
            <a:avLst/>
          </a:prstGeom>
        </p:spPr>
      </p:pic>
    </p:spTree>
    <p:extLst>
      <p:ext uri="{BB962C8B-B14F-4D97-AF65-F5344CB8AC3E}">
        <p14:creationId xmlns:p14="http://schemas.microsoft.com/office/powerpoint/2010/main" val="3541207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5" name="Rectangle 4">
            <a:extLst>
              <a:ext uri="{FF2B5EF4-FFF2-40B4-BE49-F238E27FC236}">
                <a16:creationId xmlns:a16="http://schemas.microsoft.com/office/drawing/2014/main" id="{266F5043-6054-4B4A-934F-96B1A7C5B52E}"/>
              </a:ext>
            </a:extLst>
          </p:cNvPr>
          <p:cNvSpPr/>
          <p:nvPr/>
        </p:nvSpPr>
        <p:spPr>
          <a:xfrm>
            <a:off x="3751927" y="375205"/>
            <a:ext cx="3978282" cy="738664"/>
          </a:xfrm>
          <a:prstGeom prst="rect">
            <a:avLst/>
          </a:prstGeom>
        </p:spPr>
        <p:txBody>
          <a:bodyPr wrap="square">
            <a:spAutoFit/>
          </a:bodyPr>
          <a:lstStyle/>
          <a:p>
            <a:endParaRPr lang="en-GB" dirty="0"/>
          </a:p>
          <a:p>
            <a:pPr algn="ctr"/>
            <a:r>
              <a:rPr lang="en-GB" sz="2400" b="1" dirty="0"/>
              <a:t>What Anxiety feels like:</a:t>
            </a:r>
            <a:endParaRPr lang="en-GB" dirty="0"/>
          </a:p>
        </p:txBody>
      </p:sp>
      <p:sp>
        <p:nvSpPr>
          <p:cNvPr id="6" name="Rectangle 5">
            <a:extLst>
              <a:ext uri="{FF2B5EF4-FFF2-40B4-BE49-F238E27FC236}">
                <a16:creationId xmlns:a16="http://schemas.microsoft.com/office/drawing/2014/main" id="{4EA822AB-D7C6-4EF3-9D8B-847F3633E095}"/>
              </a:ext>
            </a:extLst>
          </p:cNvPr>
          <p:cNvSpPr/>
          <p:nvPr/>
        </p:nvSpPr>
        <p:spPr>
          <a:xfrm>
            <a:off x="2526536" y="1675485"/>
            <a:ext cx="2708445" cy="3416320"/>
          </a:xfrm>
          <a:prstGeom prst="rect">
            <a:avLst/>
          </a:prstGeom>
        </p:spPr>
        <p:txBody>
          <a:bodyPr wrap="square">
            <a:spAutoFit/>
          </a:bodyPr>
          <a:lstStyle/>
          <a:p>
            <a:pPr algn="ctr"/>
            <a:r>
              <a:rPr lang="en-GB" sz="2400" b="1" dirty="0"/>
              <a:t>Body</a:t>
            </a:r>
          </a:p>
          <a:p>
            <a:pPr marL="285750" indent="-285750" algn="ctr">
              <a:buFontTx/>
              <a:buChar char="-"/>
            </a:pPr>
            <a:r>
              <a:rPr lang="en-GB" sz="2400" dirty="0"/>
              <a:t>Heart rate increases </a:t>
            </a:r>
          </a:p>
          <a:p>
            <a:pPr marL="285750" indent="-285750" algn="ctr">
              <a:buFontTx/>
              <a:buChar char="-"/>
            </a:pPr>
            <a:r>
              <a:rPr lang="en-GB" sz="2400" dirty="0"/>
              <a:t>Breathing speeds up </a:t>
            </a:r>
          </a:p>
          <a:p>
            <a:pPr marL="285750" indent="-285750" algn="ctr">
              <a:buFontTx/>
              <a:buChar char="-"/>
            </a:pPr>
            <a:r>
              <a:rPr lang="en-GB" sz="2400" dirty="0"/>
              <a:t>Sweating </a:t>
            </a:r>
          </a:p>
          <a:p>
            <a:pPr marL="285750" indent="-285750" algn="ctr">
              <a:buFontTx/>
              <a:buChar char="-"/>
            </a:pPr>
            <a:r>
              <a:rPr lang="en-GB" sz="2400" dirty="0"/>
              <a:t>Muscle tension</a:t>
            </a:r>
          </a:p>
          <a:p>
            <a:pPr marL="285750" indent="-285750" algn="ctr">
              <a:buFontTx/>
              <a:buChar char="-"/>
            </a:pPr>
            <a:r>
              <a:rPr lang="en-GB" sz="2400" dirty="0"/>
              <a:t>Dry mouth</a:t>
            </a:r>
          </a:p>
          <a:p>
            <a:pPr marL="285750" indent="-285750" algn="ctr">
              <a:buFontTx/>
              <a:buChar char="-"/>
            </a:pPr>
            <a:r>
              <a:rPr lang="en-GB" sz="2400" dirty="0"/>
              <a:t>Feeling sick </a:t>
            </a:r>
          </a:p>
        </p:txBody>
      </p:sp>
      <p:pic>
        <p:nvPicPr>
          <p:cNvPr id="4098" name="Picture 2" descr="Woman Suffering from a Stomach Pain">
            <a:extLst>
              <a:ext uri="{FF2B5EF4-FFF2-40B4-BE49-F238E27FC236}">
                <a16:creationId xmlns:a16="http://schemas.microsoft.com/office/drawing/2014/main" id="{83A62B99-902F-48E8-9907-1BA40D30EBD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31163" y="1489074"/>
            <a:ext cx="3040654" cy="213532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Man in White Shirt Suffering from a Stomach Pain">
            <a:extLst>
              <a:ext uri="{FF2B5EF4-FFF2-40B4-BE49-F238E27FC236}">
                <a16:creationId xmlns:a16="http://schemas.microsoft.com/office/drawing/2014/main" id="{8C8F5F27-9003-4824-BF43-AD33B1AEB4F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31164" y="3738312"/>
            <a:ext cx="3087437" cy="2058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1923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5" name="Rectangle 4">
            <a:extLst>
              <a:ext uri="{FF2B5EF4-FFF2-40B4-BE49-F238E27FC236}">
                <a16:creationId xmlns:a16="http://schemas.microsoft.com/office/drawing/2014/main" id="{266F5043-6054-4B4A-934F-96B1A7C5B52E}"/>
              </a:ext>
            </a:extLst>
          </p:cNvPr>
          <p:cNvSpPr/>
          <p:nvPr/>
        </p:nvSpPr>
        <p:spPr>
          <a:xfrm>
            <a:off x="3751927" y="375205"/>
            <a:ext cx="3978282" cy="738664"/>
          </a:xfrm>
          <a:prstGeom prst="rect">
            <a:avLst/>
          </a:prstGeom>
        </p:spPr>
        <p:txBody>
          <a:bodyPr wrap="square">
            <a:spAutoFit/>
          </a:bodyPr>
          <a:lstStyle/>
          <a:p>
            <a:endParaRPr lang="en-GB" dirty="0"/>
          </a:p>
          <a:p>
            <a:pPr algn="ctr"/>
            <a:r>
              <a:rPr lang="en-GB" sz="2400" b="1" dirty="0"/>
              <a:t>What Anxiety feels like:</a:t>
            </a:r>
            <a:endParaRPr lang="en-GB" dirty="0"/>
          </a:p>
        </p:txBody>
      </p:sp>
      <p:sp>
        <p:nvSpPr>
          <p:cNvPr id="10" name="Rectangle 9">
            <a:extLst>
              <a:ext uri="{FF2B5EF4-FFF2-40B4-BE49-F238E27FC236}">
                <a16:creationId xmlns:a16="http://schemas.microsoft.com/office/drawing/2014/main" id="{388956D9-19F3-4BC4-B452-67233BE84DFA}"/>
              </a:ext>
            </a:extLst>
          </p:cNvPr>
          <p:cNvSpPr/>
          <p:nvPr/>
        </p:nvSpPr>
        <p:spPr>
          <a:xfrm>
            <a:off x="2016171" y="1760643"/>
            <a:ext cx="3029873" cy="3046988"/>
          </a:xfrm>
          <a:prstGeom prst="rect">
            <a:avLst/>
          </a:prstGeom>
        </p:spPr>
        <p:txBody>
          <a:bodyPr wrap="square">
            <a:spAutoFit/>
          </a:bodyPr>
          <a:lstStyle/>
          <a:p>
            <a:pPr algn="ctr"/>
            <a:r>
              <a:rPr lang="en-GB" sz="2400" b="1" dirty="0"/>
              <a:t>Behaviour</a:t>
            </a:r>
          </a:p>
          <a:p>
            <a:pPr marL="285750" indent="-285750" algn="ctr">
              <a:buFontTx/>
              <a:buChar char="-"/>
            </a:pPr>
            <a:r>
              <a:rPr lang="en-GB" sz="2400" dirty="0"/>
              <a:t>Avoidance (e.g. staying off school, not going to a party)</a:t>
            </a:r>
          </a:p>
          <a:p>
            <a:pPr marL="285750" indent="-285750" algn="ctr">
              <a:buFontTx/>
              <a:buChar char="-"/>
            </a:pPr>
            <a:r>
              <a:rPr lang="en-GB" sz="2400" dirty="0"/>
              <a:t>Agitated/irritable</a:t>
            </a:r>
          </a:p>
          <a:p>
            <a:pPr marL="285750" indent="-285750" algn="ctr">
              <a:buFontTx/>
              <a:buChar char="-"/>
            </a:pPr>
            <a:r>
              <a:rPr lang="en-GB" sz="2400" dirty="0"/>
              <a:t>Restless </a:t>
            </a:r>
          </a:p>
          <a:p>
            <a:pPr marL="285750" indent="-285750" algn="ctr">
              <a:buFontTx/>
              <a:buChar char="-"/>
            </a:pPr>
            <a:r>
              <a:rPr lang="en-GB" sz="2400" dirty="0"/>
              <a:t>Tired</a:t>
            </a:r>
          </a:p>
          <a:p>
            <a:pPr marL="285750" indent="-285750" algn="ctr">
              <a:buFontTx/>
              <a:buChar char="-"/>
            </a:pPr>
            <a:r>
              <a:rPr lang="en-GB" sz="2400" dirty="0"/>
              <a:t>Sleep difficulties </a:t>
            </a:r>
          </a:p>
        </p:txBody>
      </p:sp>
      <p:pic>
        <p:nvPicPr>
          <p:cNvPr id="3076" name="Picture 4" descr="Woman, Sleepy, Tired, Exhausted, Sleep, Adult, Female">
            <a:extLst>
              <a:ext uri="{FF2B5EF4-FFF2-40B4-BE49-F238E27FC236}">
                <a16:creationId xmlns:a16="http://schemas.microsoft.com/office/drawing/2014/main" id="{5DF974E6-BC7D-408E-9259-8EDF0FD2C1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0236" y="1628586"/>
            <a:ext cx="3600828" cy="3600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9103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5" name="Rectangle 4">
            <a:extLst>
              <a:ext uri="{FF2B5EF4-FFF2-40B4-BE49-F238E27FC236}">
                <a16:creationId xmlns:a16="http://schemas.microsoft.com/office/drawing/2014/main" id="{266F5043-6054-4B4A-934F-96B1A7C5B52E}"/>
              </a:ext>
            </a:extLst>
          </p:cNvPr>
          <p:cNvSpPr/>
          <p:nvPr/>
        </p:nvSpPr>
        <p:spPr>
          <a:xfrm>
            <a:off x="3751927" y="375205"/>
            <a:ext cx="3978282" cy="738664"/>
          </a:xfrm>
          <a:prstGeom prst="rect">
            <a:avLst/>
          </a:prstGeom>
        </p:spPr>
        <p:txBody>
          <a:bodyPr wrap="square">
            <a:spAutoFit/>
          </a:bodyPr>
          <a:lstStyle/>
          <a:p>
            <a:endParaRPr lang="en-GB" dirty="0"/>
          </a:p>
          <a:p>
            <a:pPr algn="ctr"/>
            <a:r>
              <a:rPr lang="en-GB" sz="2400" b="1" dirty="0"/>
              <a:t>What Anxiety feels like:</a:t>
            </a:r>
            <a:endParaRPr lang="en-GB" dirty="0"/>
          </a:p>
        </p:txBody>
      </p:sp>
      <p:sp>
        <p:nvSpPr>
          <p:cNvPr id="11" name="Rectangle 10">
            <a:extLst>
              <a:ext uri="{FF2B5EF4-FFF2-40B4-BE49-F238E27FC236}">
                <a16:creationId xmlns:a16="http://schemas.microsoft.com/office/drawing/2014/main" id="{9EBEB2F0-6E85-4CBB-8271-C865C304F9FE}"/>
              </a:ext>
            </a:extLst>
          </p:cNvPr>
          <p:cNvSpPr/>
          <p:nvPr/>
        </p:nvSpPr>
        <p:spPr>
          <a:xfrm>
            <a:off x="2017894" y="2459504"/>
            <a:ext cx="3731006" cy="1938992"/>
          </a:xfrm>
          <a:prstGeom prst="rect">
            <a:avLst/>
          </a:prstGeom>
        </p:spPr>
        <p:txBody>
          <a:bodyPr wrap="square">
            <a:spAutoFit/>
          </a:bodyPr>
          <a:lstStyle/>
          <a:p>
            <a:pPr algn="ctr"/>
            <a:r>
              <a:rPr lang="en-GB" sz="2400" b="1" dirty="0"/>
              <a:t>Cognition (thoughts)</a:t>
            </a:r>
          </a:p>
          <a:p>
            <a:pPr marL="285750" indent="-285750" algn="ctr">
              <a:buFontTx/>
              <a:buChar char="-"/>
            </a:pPr>
            <a:r>
              <a:rPr lang="en-GB" sz="2400" dirty="0"/>
              <a:t>Thinking things might go wrong </a:t>
            </a:r>
          </a:p>
          <a:p>
            <a:pPr marL="285750" indent="-285750" algn="ctr">
              <a:buFontTx/>
              <a:buChar char="-"/>
            </a:pPr>
            <a:r>
              <a:rPr lang="en-GB" sz="2400" dirty="0"/>
              <a:t>Thinking something is wrong with them </a:t>
            </a:r>
          </a:p>
        </p:txBody>
      </p:sp>
      <p:pic>
        <p:nvPicPr>
          <p:cNvPr id="2050" name="Picture 2" descr="Brain, Left, Right, Education, Illustrative, Biology">
            <a:extLst>
              <a:ext uri="{FF2B5EF4-FFF2-40B4-BE49-F238E27FC236}">
                <a16:creationId xmlns:a16="http://schemas.microsoft.com/office/drawing/2014/main" id="{41378DE1-2B36-4A42-91C8-F14C92C50D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2795" y="1513486"/>
            <a:ext cx="3818457" cy="4013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4487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5" name="Rectangle 4">
            <a:extLst>
              <a:ext uri="{FF2B5EF4-FFF2-40B4-BE49-F238E27FC236}">
                <a16:creationId xmlns:a16="http://schemas.microsoft.com/office/drawing/2014/main" id="{266F5043-6054-4B4A-934F-96B1A7C5B52E}"/>
              </a:ext>
            </a:extLst>
          </p:cNvPr>
          <p:cNvSpPr/>
          <p:nvPr/>
        </p:nvSpPr>
        <p:spPr>
          <a:xfrm>
            <a:off x="2849558" y="393350"/>
            <a:ext cx="5412126" cy="738664"/>
          </a:xfrm>
          <a:prstGeom prst="rect">
            <a:avLst/>
          </a:prstGeom>
        </p:spPr>
        <p:txBody>
          <a:bodyPr wrap="square">
            <a:spAutoFit/>
          </a:bodyPr>
          <a:lstStyle/>
          <a:p>
            <a:endParaRPr lang="en-GB" dirty="0"/>
          </a:p>
          <a:p>
            <a:pPr algn="ctr"/>
            <a:r>
              <a:rPr lang="en-GB" sz="2400" b="1" dirty="0"/>
              <a:t>What anxiety feels like continued:</a:t>
            </a:r>
          </a:p>
        </p:txBody>
      </p:sp>
      <p:pic>
        <p:nvPicPr>
          <p:cNvPr id="6" name="Picture 5">
            <a:extLst>
              <a:ext uri="{FF2B5EF4-FFF2-40B4-BE49-F238E27FC236}">
                <a16:creationId xmlns:a16="http://schemas.microsoft.com/office/drawing/2014/main" id="{C40B799F-937B-47D5-8983-72A5DF8B109F}"/>
              </a:ext>
            </a:extLst>
          </p:cNvPr>
          <p:cNvPicPr>
            <a:picLocks noChangeAspect="1"/>
          </p:cNvPicPr>
          <p:nvPr/>
        </p:nvPicPr>
        <p:blipFill>
          <a:blip r:embed="rId4"/>
          <a:stretch>
            <a:fillRect/>
          </a:stretch>
        </p:blipFill>
        <p:spPr>
          <a:xfrm>
            <a:off x="1524001" y="1327377"/>
            <a:ext cx="2762647" cy="4597328"/>
          </a:xfrm>
          <a:prstGeom prst="rect">
            <a:avLst/>
          </a:prstGeom>
        </p:spPr>
      </p:pic>
      <p:sp>
        <p:nvSpPr>
          <p:cNvPr id="12" name="Rectangle 11">
            <a:extLst>
              <a:ext uri="{FF2B5EF4-FFF2-40B4-BE49-F238E27FC236}">
                <a16:creationId xmlns:a16="http://schemas.microsoft.com/office/drawing/2014/main" id="{B08783D7-AB0A-43B2-9AE6-5DAF3B4AC8CF}"/>
              </a:ext>
            </a:extLst>
          </p:cNvPr>
          <p:cNvSpPr/>
          <p:nvPr/>
        </p:nvSpPr>
        <p:spPr>
          <a:xfrm>
            <a:off x="3572194" y="1213048"/>
            <a:ext cx="5246369" cy="830997"/>
          </a:xfrm>
          <a:prstGeom prst="rect">
            <a:avLst/>
          </a:prstGeom>
        </p:spPr>
        <p:txBody>
          <a:bodyPr wrap="square">
            <a:spAutoFit/>
          </a:bodyPr>
          <a:lstStyle/>
          <a:p>
            <a:r>
              <a:rPr lang="en-GB" sz="2400" dirty="0"/>
              <a:t>Think about your young person, what signs of anxiety do they display? </a:t>
            </a:r>
          </a:p>
        </p:txBody>
      </p:sp>
      <p:sp>
        <p:nvSpPr>
          <p:cNvPr id="3" name="TextBox 2">
            <a:extLst>
              <a:ext uri="{FF2B5EF4-FFF2-40B4-BE49-F238E27FC236}">
                <a16:creationId xmlns:a16="http://schemas.microsoft.com/office/drawing/2014/main" id="{A997D0BB-9F6C-4CBE-853E-DE41F2E9AA53}"/>
              </a:ext>
            </a:extLst>
          </p:cNvPr>
          <p:cNvSpPr txBox="1"/>
          <p:nvPr/>
        </p:nvSpPr>
        <p:spPr>
          <a:xfrm>
            <a:off x="4331949" y="2595736"/>
            <a:ext cx="5246370" cy="2862322"/>
          </a:xfrm>
          <a:prstGeom prst="rect">
            <a:avLst/>
          </a:prstGeom>
          <a:noFill/>
        </p:spPr>
        <p:txBody>
          <a:bodyPr wrap="square" rtlCol="0">
            <a:spAutoFit/>
          </a:bodyPr>
          <a:lstStyle/>
          <a:p>
            <a:r>
              <a:rPr lang="en-GB" sz="2000" b="1" dirty="0"/>
              <a:t>Top Tip</a:t>
            </a:r>
            <a:r>
              <a:rPr lang="en-GB" sz="2000" dirty="0"/>
              <a:t>: To help them identity anxiety, draw around the outline of your young person on a piece of paper. Work with your young person to identity what happens in their body when they feel anxious. For example, what they notice when they feel nervous to go into school. This encourages a conversation about anxiety. This can also work with labelling and understanding other emotions. </a:t>
            </a:r>
          </a:p>
        </p:txBody>
      </p:sp>
    </p:spTree>
    <p:extLst>
      <p:ext uri="{BB962C8B-B14F-4D97-AF65-F5344CB8AC3E}">
        <p14:creationId xmlns:p14="http://schemas.microsoft.com/office/powerpoint/2010/main" val="4090759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3" name="Rectangle 2"/>
          <p:cNvSpPr/>
          <p:nvPr/>
        </p:nvSpPr>
        <p:spPr>
          <a:xfrm>
            <a:off x="1641724" y="558636"/>
            <a:ext cx="7848698" cy="645945"/>
          </a:xfrm>
          <a:prstGeom prst="rect">
            <a:avLst/>
          </a:prstGeom>
        </p:spPr>
        <p:txBody>
          <a:bodyPr wrap="square" lIns="91056" tIns="45529" rIns="91056" bIns="45529" anchor="t">
            <a:spAutoFit/>
          </a:bodyPr>
          <a:lstStyle/>
          <a:p>
            <a:r>
              <a:rPr lang="en-GB" sz="3600" dirty="0"/>
              <a:t> </a:t>
            </a:r>
            <a:endParaRPr lang="en-GB" sz="3600" dirty="0">
              <a:cs typeface="Calibri"/>
            </a:endParaRPr>
          </a:p>
        </p:txBody>
      </p:sp>
      <p:sp>
        <p:nvSpPr>
          <p:cNvPr id="5" name="Rectangle 4">
            <a:extLst>
              <a:ext uri="{FF2B5EF4-FFF2-40B4-BE49-F238E27FC236}">
                <a16:creationId xmlns:a16="http://schemas.microsoft.com/office/drawing/2014/main" id="{266F5043-6054-4B4A-934F-96B1A7C5B52E}"/>
              </a:ext>
            </a:extLst>
          </p:cNvPr>
          <p:cNvSpPr/>
          <p:nvPr/>
        </p:nvSpPr>
        <p:spPr>
          <a:xfrm>
            <a:off x="2796756" y="650776"/>
            <a:ext cx="5357246" cy="461665"/>
          </a:xfrm>
          <a:prstGeom prst="rect">
            <a:avLst/>
          </a:prstGeom>
        </p:spPr>
        <p:txBody>
          <a:bodyPr wrap="square">
            <a:spAutoFit/>
          </a:bodyPr>
          <a:lstStyle/>
          <a:p>
            <a:pPr algn="ctr"/>
            <a:r>
              <a:rPr lang="en-GB" sz="2400" b="1" dirty="0"/>
              <a:t>Where does Anxiety come from?</a:t>
            </a:r>
            <a:endParaRPr lang="en-GB" dirty="0"/>
          </a:p>
        </p:txBody>
      </p:sp>
      <p:sp>
        <p:nvSpPr>
          <p:cNvPr id="6" name="Rectangle 5">
            <a:extLst>
              <a:ext uri="{FF2B5EF4-FFF2-40B4-BE49-F238E27FC236}">
                <a16:creationId xmlns:a16="http://schemas.microsoft.com/office/drawing/2014/main" id="{BD7B65E9-E499-46FB-8B4C-08B492079104}"/>
              </a:ext>
            </a:extLst>
          </p:cNvPr>
          <p:cNvSpPr/>
          <p:nvPr/>
        </p:nvSpPr>
        <p:spPr>
          <a:xfrm>
            <a:off x="1641724" y="1303324"/>
            <a:ext cx="9026276" cy="5232202"/>
          </a:xfrm>
          <a:prstGeom prst="rect">
            <a:avLst/>
          </a:prstGeom>
        </p:spPr>
        <p:txBody>
          <a:bodyPr wrap="square">
            <a:spAutoFit/>
          </a:bodyPr>
          <a:lstStyle/>
          <a:p>
            <a:r>
              <a:rPr lang="en-GB" sz="2000" dirty="0"/>
              <a:t>Anxiety is a result of a combination of factors. </a:t>
            </a:r>
          </a:p>
          <a:p>
            <a:endParaRPr lang="en-GB" sz="2000" dirty="0"/>
          </a:p>
          <a:p>
            <a:r>
              <a:rPr lang="en-GB" sz="2000" dirty="0"/>
              <a:t>There is a biological factor to anxiety, with anxiety running in families. Research has suggested that individuals can inherit characteristics that make them sensitive/vulnerable to anxiety.  </a:t>
            </a:r>
          </a:p>
          <a:p>
            <a:endParaRPr lang="en-GB" sz="2000" dirty="0"/>
          </a:p>
          <a:p>
            <a:r>
              <a:rPr lang="en-GB" sz="2000" dirty="0"/>
              <a:t>Anxiety can come from adverse life events. </a:t>
            </a:r>
          </a:p>
          <a:p>
            <a:endParaRPr lang="en-GB" sz="2000" dirty="0"/>
          </a:p>
          <a:p>
            <a:r>
              <a:rPr lang="en-GB" sz="2000" dirty="0"/>
              <a:t>Anxiety can also be learnt, either </a:t>
            </a:r>
            <a:r>
              <a:rPr lang="en-GB" sz="2000"/>
              <a:t>through directly </a:t>
            </a:r>
            <a:r>
              <a:rPr lang="en-GB" sz="2000" dirty="0"/>
              <a:t>experiencing something or from observing others. For example, a child might learn that a spider is something to be scared of if they see their parent being fearful of a spider. </a:t>
            </a:r>
          </a:p>
          <a:p>
            <a:endParaRPr lang="en-GB" sz="2000" dirty="0"/>
          </a:p>
          <a:p>
            <a:r>
              <a:rPr lang="en-GB" sz="2000" dirty="0"/>
              <a:t>Anxiety can also be learnt from other’s reactions, for example how someone responds to a child’s anxious behaviour. </a:t>
            </a:r>
          </a:p>
          <a:p>
            <a:endParaRPr lang="en-GB" dirty="0"/>
          </a:p>
          <a:p>
            <a:endParaRPr lang="en-GB" dirty="0"/>
          </a:p>
          <a:p>
            <a:endParaRPr lang="en-GB" dirty="0"/>
          </a:p>
        </p:txBody>
      </p:sp>
    </p:spTree>
    <p:extLst>
      <p:ext uri="{BB962C8B-B14F-4D97-AF65-F5344CB8AC3E}">
        <p14:creationId xmlns:p14="http://schemas.microsoft.com/office/powerpoint/2010/main" val="1581082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5" name="Rectangle 4">
            <a:extLst>
              <a:ext uri="{FF2B5EF4-FFF2-40B4-BE49-F238E27FC236}">
                <a16:creationId xmlns:a16="http://schemas.microsoft.com/office/drawing/2014/main" id="{266F5043-6054-4B4A-934F-96B1A7C5B52E}"/>
              </a:ext>
            </a:extLst>
          </p:cNvPr>
          <p:cNvSpPr/>
          <p:nvPr/>
        </p:nvSpPr>
        <p:spPr>
          <a:xfrm>
            <a:off x="1524001" y="614308"/>
            <a:ext cx="3524371" cy="461665"/>
          </a:xfrm>
          <a:prstGeom prst="rect">
            <a:avLst/>
          </a:prstGeom>
        </p:spPr>
        <p:txBody>
          <a:bodyPr wrap="square">
            <a:spAutoFit/>
          </a:bodyPr>
          <a:lstStyle/>
          <a:p>
            <a:r>
              <a:rPr lang="en-GB" sz="2400" b="1" dirty="0"/>
              <a:t>Cycle:</a:t>
            </a:r>
            <a:endParaRPr lang="en-GB" sz="3200" b="1" dirty="0"/>
          </a:p>
        </p:txBody>
      </p:sp>
      <p:sp>
        <p:nvSpPr>
          <p:cNvPr id="3" name="TextBox 2">
            <a:extLst>
              <a:ext uri="{FF2B5EF4-FFF2-40B4-BE49-F238E27FC236}">
                <a16:creationId xmlns:a16="http://schemas.microsoft.com/office/drawing/2014/main" id="{AF860115-6848-48C2-95B9-DD301242E281}"/>
              </a:ext>
            </a:extLst>
          </p:cNvPr>
          <p:cNvSpPr txBox="1"/>
          <p:nvPr/>
        </p:nvSpPr>
        <p:spPr>
          <a:xfrm>
            <a:off x="6796148" y="3030847"/>
            <a:ext cx="3783330" cy="646331"/>
          </a:xfrm>
          <a:prstGeom prst="rect">
            <a:avLst/>
          </a:prstGeom>
          <a:noFill/>
        </p:spPr>
        <p:txBody>
          <a:bodyPr wrap="square" rtlCol="0">
            <a:spAutoFit/>
          </a:bodyPr>
          <a:lstStyle/>
          <a:p>
            <a:pPr algn="ctr"/>
            <a:r>
              <a:rPr lang="en-GB" b="1" dirty="0"/>
              <a:t>Emotion/Feeling</a:t>
            </a:r>
          </a:p>
          <a:p>
            <a:pPr algn="ctr"/>
            <a:r>
              <a:rPr lang="en-GB" dirty="0"/>
              <a:t>Worried, scared, anxious</a:t>
            </a:r>
          </a:p>
        </p:txBody>
      </p:sp>
      <p:sp>
        <p:nvSpPr>
          <p:cNvPr id="9" name="TextBox 8">
            <a:extLst>
              <a:ext uri="{FF2B5EF4-FFF2-40B4-BE49-F238E27FC236}">
                <a16:creationId xmlns:a16="http://schemas.microsoft.com/office/drawing/2014/main" id="{9024CEF1-8D65-460B-B16E-D2ED0C2CA6F2}"/>
              </a:ext>
            </a:extLst>
          </p:cNvPr>
          <p:cNvSpPr txBox="1"/>
          <p:nvPr/>
        </p:nvSpPr>
        <p:spPr>
          <a:xfrm>
            <a:off x="4432934" y="1790636"/>
            <a:ext cx="3783330" cy="646331"/>
          </a:xfrm>
          <a:prstGeom prst="rect">
            <a:avLst/>
          </a:prstGeom>
          <a:noFill/>
        </p:spPr>
        <p:txBody>
          <a:bodyPr wrap="square" rtlCol="0">
            <a:spAutoFit/>
          </a:bodyPr>
          <a:lstStyle/>
          <a:p>
            <a:pPr algn="ctr"/>
            <a:r>
              <a:rPr lang="en-GB" b="1" dirty="0"/>
              <a:t>Thought</a:t>
            </a:r>
          </a:p>
          <a:p>
            <a:pPr algn="ctr"/>
            <a:r>
              <a:rPr lang="en-GB" dirty="0"/>
              <a:t>Mum may get hurt when driving home</a:t>
            </a:r>
          </a:p>
        </p:txBody>
      </p:sp>
      <p:sp>
        <p:nvSpPr>
          <p:cNvPr id="13" name="TextBox 12">
            <a:extLst>
              <a:ext uri="{FF2B5EF4-FFF2-40B4-BE49-F238E27FC236}">
                <a16:creationId xmlns:a16="http://schemas.microsoft.com/office/drawing/2014/main" id="{EC1503DF-D525-4B8B-97CE-BF1A075966F3}"/>
              </a:ext>
            </a:extLst>
          </p:cNvPr>
          <p:cNvSpPr txBox="1"/>
          <p:nvPr/>
        </p:nvSpPr>
        <p:spPr>
          <a:xfrm>
            <a:off x="4284345" y="965412"/>
            <a:ext cx="3783330" cy="646331"/>
          </a:xfrm>
          <a:prstGeom prst="rect">
            <a:avLst/>
          </a:prstGeom>
          <a:noFill/>
        </p:spPr>
        <p:txBody>
          <a:bodyPr wrap="square" rtlCol="0">
            <a:spAutoFit/>
          </a:bodyPr>
          <a:lstStyle/>
          <a:p>
            <a:pPr algn="ctr"/>
            <a:r>
              <a:rPr lang="en-GB" b="1" dirty="0"/>
              <a:t>Situation </a:t>
            </a:r>
          </a:p>
          <a:p>
            <a:pPr algn="ctr"/>
            <a:r>
              <a:rPr lang="en-GB" dirty="0"/>
              <a:t>Going into school</a:t>
            </a:r>
          </a:p>
        </p:txBody>
      </p:sp>
      <p:sp>
        <p:nvSpPr>
          <p:cNvPr id="14" name="TextBox 13">
            <a:extLst>
              <a:ext uri="{FF2B5EF4-FFF2-40B4-BE49-F238E27FC236}">
                <a16:creationId xmlns:a16="http://schemas.microsoft.com/office/drawing/2014/main" id="{5CDAD451-173A-4CF5-A217-73E76D407872}"/>
              </a:ext>
            </a:extLst>
          </p:cNvPr>
          <p:cNvSpPr txBox="1"/>
          <p:nvPr/>
        </p:nvSpPr>
        <p:spPr>
          <a:xfrm>
            <a:off x="1852552" y="2978388"/>
            <a:ext cx="3451860" cy="923330"/>
          </a:xfrm>
          <a:prstGeom prst="rect">
            <a:avLst/>
          </a:prstGeom>
          <a:noFill/>
        </p:spPr>
        <p:txBody>
          <a:bodyPr wrap="square" rtlCol="0">
            <a:spAutoFit/>
          </a:bodyPr>
          <a:lstStyle/>
          <a:p>
            <a:pPr algn="ctr"/>
            <a:r>
              <a:rPr lang="en-GB" b="1" dirty="0"/>
              <a:t>Behaviour</a:t>
            </a:r>
          </a:p>
          <a:p>
            <a:pPr algn="ctr"/>
            <a:r>
              <a:rPr lang="en-GB" dirty="0"/>
              <a:t>Cling to mum, seek reassurance, refuse to go into school</a:t>
            </a:r>
          </a:p>
        </p:txBody>
      </p:sp>
      <p:sp>
        <p:nvSpPr>
          <p:cNvPr id="15" name="TextBox 14">
            <a:extLst>
              <a:ext uri="{FF2B5EF4-FFF2-40B4-BE49-F238E27FC236}">
                <a16:creationId xmlns:a16="http://schemas.microsoft.com/office/drawing/2014/main" id="{44A1F06C-6D60-46E5-84AE-E6EE89DEDB69}"/>
              </a:ext>
            </a:extLst>
          </p:cNvPr>
          <p:cNvSpPr txBox="1"/>
          <p:nvPr/>
        </p:nvSpPr>
        <p:spPr>
          <a:xfrm>
            <a:off x="4284345" y="4477094"/>
            <a:ext cx="3783330" cy="646331"/>
          </a:xfrm>
          <a:prstGeom prst="rect">
            <a:avLst/>
          </a:prstGeom>
          <a:noFill/>
        </p:spPr>
        <p:txBody>
          <a:bodyPr wrap="square" rtlCol="0">
            <a:spAutoFit/>
          </a:bodyPr>
          <a:lstStyle/>
          <a:p>
            <a:pPr algn="ctr"/>
            <a:r>
              <a:rPr lang="en-GB" b="1" dirty="0"/>
              <a:t>Physical Sensation</a:t>
            </a:r>
          </a:p>
          <a:p>
            <a:pPr algn="ctr"/>
            <a:r>
              <a:rPr lang="en-GB" dirty="0"/>
              <a:t>Sweating, stomach ache</a:t>
            </a:r>
          </a:p>
        </p:txBody>
      </p:sp>
      <p:cxnSp>
        <p:nvCxnSpPr>
          <p:cNvPr id="21" name="Straight Arrow Connector 20">
            <a:extLst>
              <a:ext uri="{FF2B5EF4-FFF2-40B4-BE49-F238E27FC236}">
                <a16:creationId xmlns:a16="http://schemas.microsoft.com/office/drawing/2014/main" id="{F31484E5-F3B2-4B9D-BB7E-4F18F0FCE754}"/>
              </a:ext>
            </a:extLst>
          </p:cNvPr>
          <p:cNvCxnSpPr>
            <a:stCxn id="14" idx="0"/>
          </p:cNvCxnSpPr>
          <p:nvPr/>
        </p:nvCxnSpPr>
        <p:spPr>
          <a:xfrm flipV="1">
            <a:off x="3578482" y="2366010"/>
            <a:ext cx="1351658" cy="612378"/>
          </a:xfrm>
          <a:prstGeom prst="straightConnector1">
            <a:avLst/>
          </a:prstGeom>
          <a:ln>
            <a:headEnd type="triangle"/>
            <a:tailEnd type="triangle"/>
          </a:ln>
        </p:spPr>
        <p:style>
          <a:lnRef idx="3">
            <a:schemeClr val="accent2"/>
          </a:lnRef>
          <a:fillRef idx="0">
            <a:schemeClr val="accent2"/>
          </a:fillRef>
          <a:effectRef idx="2">
            <a:schemeClr val="accent2"/>
          </a:effectRef>
          <a:fontRef idx="minor">
            <a:schemeClr val="tx1"/>
          </a:fontRef>
        </p:style>
      </p:cxnSp>
      <p:cxnSp>
        <p:nvCxnSpPr>
          <p:cNvPr id="23" name="Straight Arrow Connector 22">
            <a:extLst>
              <a:ext uri="{FF2B5EF4-FFF2-40B4-BE49-F238E27FC236}">
                <a16:creationId xmlns:a16="http://schemas.microsoft.com/office/drawing/2014/main" id="{74DE63EC-F21A-420D-8797-33C57CDAAB47}"/>
              </a:ext>
            </a:extLst>
          </p:cNvPr>
          <p:cNvCxnSpPr/>
          <p:nvPr/>
        </p:nvCxnSpPr>
        <p:spPr>
          <a:xfrm>
            <a:off x="7570470" y="2366011"/>
            <a:ext cx="994410" cy="604959"/>
          </a:xfrm>
          <a:prstGeom prst="straightConnector1">
            <a:avLst/>
          </a:prstGeom>
          <a:ln>
            <a:headEnd type="triangle"/>
            <a:tailEnd type="triangle"/>
          </a:ln>
        </p:spPr>
        <p:style>
          <a:lnRef idx="3">
            <a:schemeClr val="accent2"/>
          </a:lnRef>
          <a:fillRef idx="0">
            <a:schemeClr val="accent2"/>
          </a:fillRef>
          <a:effectRef idx="2">
            <a:schemeClr val="accent2"/>
          </a:effectRef>
          <a:fontRef idx="minor">
            <a:schemeClr val="tx1"/>
          </a:fontRef>
        </p:style>
      </p:cxnSp>
      <p:cxnSp>
        <p:nvCxnSpPr>
          <p:cNvPr id="25" name="Straight Arrow Connector 24">
            <a:extLst>
              <a:ext uri="{FF2B5EF4-FFF2-40B4-BE49-F238E27FC236}">
                <a16:creationId xmlns:a16="http://schemas.microsoft.com/office/drawing/2014/main" id="{050A8EDB-21E4-44C6-8506-8F0609326DF6}"/>
              </a:ext>
            </a:extLst>
          </p:cNvPr>
          <p:cNvCxnSpPr>
            <a:stCxn id="14" idx="2"/>
          </p:cNvCxnSpPr>
          <p:nvPr/>
        </p:nvCxnSpPr>
        <p:spPr>
          <a:xfrm>
            <a:off x="3578482" y="3901718"/>
            <a:ext cx="1145918" cy="853162"/>
          </a:xfrm>
          <a:prstGeom prst="straightConnector1">
            <a:avLst/>
          </a:prstGeom>
          <a:ln>
            <a:headEnd type="triangle"/>
            <a:tailEnd type="triangle"/>
          </a:ln>
        </p:spPr>
        <p:style>
          <a:lnRef idx="3">
            <a:schemeClr val="accent2"/>
          </a:lnRef>
          <a:fillRef idx="0">
            <a:schemeClr val="accent2"/>
          </a:fillRef>
          <a:effectRef idx="2">
            <a:schemeClr val="accent2"/>
          </a:effectRef>
          <a:fontRef idx="minor">
            <a:schemeClr val="tx1"/>
          </a:fontRef>
        </p:style>
      </p:cxnSp>
      <p:cxnSp>
        <p:nvCxnSpPr>
          <p:cNvPr id="27" name="Straight Arrow Connector 26">
            <a:extLst>
              <a:ext uri="{FF2B5EF4-FFF2-40B4-BE49-F238E27FC236}">
                <a16:creationId xmlns:a16="http://schemas.microsoft.com/office/drawing/2014/main" id="{A4822B9F-4BE6-4D15-AFC2-3812D69E65E9}"/>
              </a:ext>
            </a:extLst>
          </p:cNvPr>
          <p:cNvCxnSpPr/>
          <p:nvPr/>
        </p:nvCxnSpPr>
        <p:spPr>
          <a:xfrm flipV="1">
            <a:off x="7387591" y="3806190"/>
            <a:ext cx="1060193" cy="994068"/>
          </a:xfrm>
          <a:prstGeom prst="straightConnector1">
            <a:avLst/>
          </a:prstGeom>
          <a:ln>
            <a:headEnd type="triangle"/>
            <a:tailEnd type="triangle"/>
          </a:ln>
        </p:spPr>
        <p:style>
          <a:lnRef idx="3">
            <a:schemeClr val="accent2"/>
          </a:lnRef>
          <a:fillRef idx="0">
            <a:schemeClr val="accent2"/>
          </a:fillRef>
          <a:effectRef idx="2">
            <a:schemeClr val="accent2"/>
          </a:effectRef>
          <a:fontRef idx="minor">
            <a:schemeClr val="tx1"/>
          </a:fontRef>
        </p:style>
      </p:cxnSp>
      <p:cxnSp>
        <p:nvCxnSpPr>
          <p:cNvPr id="29" name="Straight Arrow Connector 28">
            <a:extLst>
              <a:ext uri="{FF2B5EF4-FFF2-40B4-BE49-F238E27FC236}">
                <a16:creationId xmlns:a16="http://schemas.microsoft.com/office/drawing/2014/main" id="{A64F3DA6-C551-4BAA-9DCD-EC1A09FA4935}"/>
              </a:ext>
            </a:extLst>
          </p:cNvPr>
          <p:cNvCxnSpPr/>
          <p:nvPr/>
        </p:nvCxnSpPr>
        <p:spPr>
          <a:xfrm>
            <a:off x="6176010" y="2602425"/>
            <a:ext cx="0" cy="1725874"/>
          </a:xfrm>
          <a:prstGeom prst="straightConnector1">
            <a:avLst/>
          </a:prstGeom>
          <a:ln>
            <a:headEnd type="triangle"/>
            <a:tailEnd type="triangle"/>
          </a:ln>
        </p:spPr>
        <p:style>
          <a:lnRef idx="3">
            <a:schemeClr val="accent2"/>
          </a:lnRef>
          <a:fillRef idx="0">
            <a:schemeClr val="accent2"/>
          </a:fillRef>
          <a:effectRef idx="2">
            <a:schemeClr val="accent2"/>
          </a:effectRef>
          <a:fontRef idx="minor">
            <a:schemeClr val="tx1"/>
          </a:fontRef>
        </p:style>
      </p:cxnSp>
      <p:cxnSp>
        <p:nvCxnSpPr>
          <p:cNvPr id="31" name="Straight Arrow Connector 30">
            <a:extLst>
              <a:ext uri="{FF2B5EF4-FFF2-40B4-BE49-F238E27FC236}">
                <a16:creationId xmlns:a16="http://schemas.microsoft.com/office/drawing/2014/main" id="{31B42F92-B9A1-4700-8777-050FB055C017}"/>
              </a:ext>
            </a:extLst>
          </p:cNvPr>
          <p:cNvCxnSpPr/>
          <p:nvPr/>
        </p:nvCxnSpPr>
        <p:spPr>
          <a:xfrm>
            <a:off x="5158740" y="3429000"/>
            <a:ext cx="2114550" cy="0"/>
          </a:xfrm>
          <a:prstGeom prst="straightConnector1">
            <a:avLst/>
          </a:prstGeom>
          <a:ln>
            <a:headEnd type="triangle"/>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2577911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8591"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3" name="Rectangle 2"/>
          <p:cNvSpPr/>
          <p:nvPr/>
        </p:nvSpPr>
        <p:spPr>
          <a:xfrm>
            <a:off x="1641724" y="558636"/>
            <a:ext cx="7848698" cy="645945"/>
          </a:xfrm>
          <a:prstGeom prst="rect">
            <a:avLst/>
          </a:prstGeom>
        </p:spPr>
        <p:txBody>
          <a:bodyPr wrap="square" lIns="91056" tIns="45529" rIns="91056" bIns="45529" anchor="t">
            <a:spAutoFit/>
          </a:bodyPr>
          <a:lstStyle/>
          <a:p>
            <a:r>
              <a:rPr lang="en-GB" sz="3600" dirty="0"/>
              <a:t> </a:t>
            </a:r>
            <a:endParaRPr lang="en-GB" sz="3600" dirty="0">
              <a:cs typeface="Calibri"/>
            </a:endParaRPr>
          </a:p>
        </p:txBody>
      </p:sp>
      <p:sp>
        <p:nvSpPr>
          <p:cNvPr id="5" name="Rectangle 4">
            <a:extLst>
              <a:ext uri="{FF2B5EF4-FFF2-40B4-BE49-F238E27FC236}">
                <a16:creationId xmlns:a16="http://schemas.microsoft.com/office/drawing/2014/main" id="{266F5043-6054-4B4A-934F-96B1A7C5B52E}"/>
              </a:ext>
            </a:extLst>
          </p:cNvPr>
          <p:cNvSpPr/>
          <p:nvPr/>
        </p:nvSpPr>
        <p:spPr>
          <a:xfrm>
            <a:off x="1641724" y="755136"/>
            <a:ext cx="5357246" cy="1138773"/>
          </a:xfrm>
          <a:prstGeom prst="rect">
            <a:avLst/>
          </a:prstGeom>
        </p:spPr>
        <p:txBody>
          <a:bodyPr wrap="square">
            <a:spAutoFit/>
          </a:bodyPr>
          <a:lstStyle/>
          <a:p>
            <a:r>
              <a:rPr lang="en-GB" sz="3200" b="1" dirty="0"/>
              <a:t>Maintenance Cycle</a:t>
            </a:r>
          </a:p>
          <a:p>
            <a:pPr marL="285750" indent="-285750">
              <a:buFontTx/>
              <a:buChar char="-"/>
            </a:pPr>
            <a:endParaRPr lang="en-GB" dirty="0"/>
          </a:p>
          <a:p>
            <a:endParaRPr lang="en-GB" dirty="0"/>
          </a:p>
        </p:txBody>
      </p:sp>
      <p:sp>
        <p:nvSpPr>
          <p:cNvPr id="10" name="TextBox 9">
            <a:extLst>
              <a:ext uri="{FF2B5EF4-FFF2-40B4-BE49-F238E27FC236}">
                <a16:creationId xmlns:a16="http://schemas.microsoft.com/office/drawing/2014/main" id="{549E4047-FECB-4866-A561-45A16DAD5EAB}"/>
              </a:ext>
            </a:extLst>
          </p:cNvPr>
          <p:cNvSpPr txBox="1"/>
          <p:nvPr/>
        </p:nvSpPr>
        <p:spPr>
          <a:xfrm>
            <a:off x="4838700" y="1705683"/>
            <a:ext cx="2514600" cy="830997"/>
          </a:xfrm>
          <a:prstGeom prst="rect">
            <a:avLst/>
          </a:prstGeom>
          <a:noFill/>
        </p:spPr>
        <p:txBody>
          <a:bodyPr wrap="square" rtlCol="0">
            <a:spAutoFit/>
          </a:bodyPr>
          <a:lstStyle/>
          <a:p>
            <a:pPr algn="ctr"/>
            <a:r>
              <a:rPr lang="en-GB" sz="2400" b="1" dirty="0"/>
              <a:t>Perceived Danger</a:t>
            </a:r>
            <a:br>
              <a:rPr lang="en-GB" sz="2400" b="1" dirty="0"/>
            </a:br>
            <a:r>
              <a:rPr lang="en-GB" sz="2400" b="1" dirty="0"/>
              <a:t>(Anxiety)</a:t>
            </a:r>
          </a:p>
        </p:txBody>
      </p:sp>
      <p:sp>
        <p:nvSpPr>
          <p:cNvPr id="11" name="TextBox 10">
            <a:extLst>
              <a:ext uri="{FF2B5EF4-FFF2-40B4-BE49-F238E27FC236}">
                <a16:creationId xmlns:a16="http://schemas.microsoft.com/office/drawing/2014/main" id="{7BA7B748-276C-4743-8DE8-528A77182821}"/>
              </a:ext>
            </a:extLst>
          </p:cNvPr>
          <p:cNvSpPr txBox="1"/>
          <p:nvPr/>
        </p:nvSpPr>
        <p:spPr>
          <a:xfrm>
            <a:off x="7139940" y="3037782"/>
            <a:ext cx="2514600" cy="461665"/>
          </a:xfrm>
          <a:prstGeom prst="rect">
            <a:avLst/>
          </a:prstGeom>
          <a:noFill/>
        </p:spPr>
        <p:txBody>
          <a:bodyPr wrap="square" rtlCol="0">
            <a:spAutoFit/>
          </a:bodyPr>
          <a:lstStyle/>
          <a:p>
            <a:pPr algn="ctr"/>
            <a:r>
              <a:rPr lang="en-GB" sz="2400" b="1" dirty="0"/>
              <a:t>Avoidance</a:t>
            </a:r>
          </a:p>
        </p:txBody>
      </p:sp>
      <p:sp>
        <p:nvSpPr>
          <p:cNvPr id="12" name="TextBox 11">
            <a:extLst>
              <a:ext uri="{FF2B5EF4-FFF2-40B4-BE49-F238E27FC236}">
                <a16:creationId xmlns:a16="http://schemas.microsoft.com/office/drawing/2014/main" id="{7D3A9ABF-68E2-4E3B-89B9-956192479709}"/>
              </a:ext>
            </a:extLst>
          </p:cNvPr>
          <p:cNvSpPr txBox="1"/>
          <p:nvPr/>
        </p:nvSpPr>
        <p:spPr>
          <a:xfrm>
            <a:off x="4949190" y="4459822"/>
            <a:ext cx="2514600" cy="461665"/>
          </a:xfrm>
          <a:prstGeom prst="rect">
            <a:avLst/>
          </a:prstGeom>
          <a:noFill/>
        </p:spPr>
        <p:txBody>
          <a:bodyPr wrap="square" rtlCol="0">
            <a:spAutoFit/>
          </a:bodyPr>
          <a:lstStyle/>
          <a:p>
            <a:pPr algn="ctr"/>
            <a:r>
              <a:rPr lang="en-GB" sz="2400" b="1" dirty="0"/>
              <a:t>Short Term Relief</a:t>
            </a:r>
          </a:p>
        </p:txBody>
      </p:sp>
      <p:sp>
        <p:nvSpPr>
          <p:cNvPr id="13" name="TextBox 12">
            <a:extLst>
              <a:ext uri="{FF2B5EF4-FFF2-40B4-BE49-F238E27FC236}">
                <a16:creationId xmlns:a16="http://schemas.microsoft.com/office/drawing/2014/main" id="{009C8239-C78E-4F05-A799-CA23FA8CC731}"/>
              </a:ext>
            </a:extLst>
          </p:cNvPr>
          <p:cNvSpPr txBox="1"/>
          <p:nvPr/>
        </p:nvSpPr>
        <p:spPr>
          <a:xfrm>
            <a:off x="2434590" y="3127723"/>
            <a:ext cx="2514600" cy="461665"/>
          </a:xfrm>
          <a:prstGeom prst="rect">
            <a:avLst/>
          </a:prstGeom>
          <a:noFill/>
        </p:spPr>
        <p:txBody>
          <a:bodyPr wrap="square" rtlCol="0">
            <a:spAutoFit/>
          </a:bodyPr>
          <a:lstStyle/>
          <a:p>
            <a:pPr algn="ctr"/>
            <a:r>
              <a:rPr lang="en-GB" sz="2400" b="1" dirty="0"/>
              <a:t>Anxiety Grows</a:t>
            </a:r>
          </a:p>
        </p:txBody>
      </p:sp>
      <p:sp>
        <p:nvSpPr>
          <p:cNvPr id="14" name="Arrow: Curved Left 13">
            <a:extLst>
              <a:ext uri="{FF2B5EF4-FFF2-40B4-BE49-F238E27FC236}">
                <a16:creationId xmlns:a16="http://schemas.microsoft.com/office/drawing/2014/main" id="{5DB0F940-8130-4CAF-9605-0B59686D9BB4}"/>
              </a:ext>
            </a:extLst>
          </p:cNvPr>
          <p:cNvSpPr/>
          <p:nvPr/>
        </p:nvSpPr>
        <p:spPr>
          <a:xfrm rot="2680597">
            <a:off x="7809016" y="3494166"/>
            <a:ext cx="1043940" cy="208944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Arrow: Curved Left 14">
            <a:extLst>
              <a:ext uri="{FF2B5EF4-FFF2-40B4-BE49-F238E27FC236}">
                <a16:creationId xmlns:a16="http://schemas.microsoft.com/office/drawing/2014/main" id="{6E97DFE5-A264-4A95-B84B-637A89205747}"/>
              </a:ext>
            </a:extLst>
          </p:cNvPr>
          <p:cNvSpPr/>
          <p:nvPr/>
        </p:nvSpPr>
        <p:spPr>
          <a:xfrm rot="8089565">
            <a:off x="3427205" y="3415100"/>
            <a:ext cx="1043940" cy="208944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Arrow: Curved Left 15">
            <a:extLst>
              <a:ext uri="{FF2B5EF4-FFF2-40B4-BE49-F238E27FC236}">
                <a16:creationId xmlns:a16="http://schemas.microsoft.com/office/drawing/2014/main" id="{78BFAC38-2C90-4795-A373-3820C0D10E8E}"/>
              </a:ext>
            </a:extLst>
          </p:cNvPr>
          <p:cNvSpPr/>
          <p:nvPr/>
        </p:nvSpPr>
        <p:spPr>
          <a:xfrm rot="17767045">
            <a:off x="7853518" y="1074741"/>
            <a:ext cx="1043940" cy="208944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Arrow: Curved Left 16">
            <a:extLst>
              <a:ext uri="{FF2B5EF4-FFF2-40B4-BE49-F238E27FC236}">
                <a16:creationId xmlns:a16="http://schemas.microsoft.com/office/drawing/2014/main" id="{671D4E7A-4B4B-4778-B169-83AD72EC756F}"/>
              </a:ext>
            </a:extLst>
          </p:cNvPr>
          <p:cNvSpPr/>
          <p:nvPr/>
        </p:nvSpPr>
        <p:spPr>
          <a:xfrm rot="13709663">
            <a:off x="3427205" y="1087157"/>
            <a:ext cx="1043940" cy="208944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496824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CCE67F-7254-48D0-B2D4-3545A70F6C06}"/>
              </a:ext>
            </a:extLst>
          </p:cNvPr>
          <p:cNvPicPr>
            <a:picLocks noChangeAspect="1"/>
          </p:cNvPicPr>
          <p:nvPr/>
        </p:nvPicPr>
        <p:blipFill>
          <a:blip r:embed="rId2"/>
          <a:stretch>
            <a:fillRect/>
          </a:stretch>
        </p:blipFill>
        <p:spPr>
          <a:xfrm>
            <a:off x="2469823" y="884304"/>
            <a:ext cx="6517677" cy="4829053"/>
          </a:xfrm>
          <a:prstGeom prst="rect">
            <a:avLst/>
          </a:prstGeom>
        </p:spPr>
      </p:pic>
    </p:spTree>
    <p:extLst>
      <p:ext uri="{BB962C8B-B14F-4D97-AF65-F5344CB8AC3E}">
        <p14:creationId xmlns:p14="http://schemas.microsoft.com/office/powerpoint/2010/main" val="34254202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6369BA4-22FC-4F5E-88D7-952F280A60E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3" name="Rectangle 2"/>
          <p:cNvSpPr/>
          <p:nvPr/>
        </p:nvSpPr>
        <p:spPr>
          <a:xfrm>
            <a:off x="1641724" y="558636"/>
            <a:ext cx="7848698" cy="645945"/>
          </a:xfrm>
          <a:prstGeom prst="rect">
            <a:avLst/>
          </a:prstGeom>
        </p:spPr>
        <p:txBody>
          <a:bodyPr wrap="square" lIns="91056" tIns="45529" rIns="91056" bIns="45529" anchor="t">
            <a:spAutoFit/>
          </a:bodyPr>
          <a:lstStyle/>
          <a:p>
            <a:r>
              <a:rPr lang="en-GB" sz="3600" dirty="0"/>
              <a:t> </a:t>
            </a:r>
            <a:endParaRPr lang="en-GB" sz="3600" dirty="0">
              <a:cs typeface="Calibri"/>
            </a:endParaRPr>
          </a:p>
        </p:txBody>
      </p:sp>
      <p:sp>
        <p:nvSpPr>
          <p:cNvPr id="5" name="Rectangle 4">
            <a:extLst>
              <a:ext uri="{FF2B5EF4-FFF2-40B4-BE49-F238E27FC236}">
                <a16:creationId xmlns:a16="http://schemas.microsoft.com/office/drawing/2014/main" id="{266F5043-6054-4B4A-934F-96B1A7C5B52E}"/>
              </a:ext>
            </a:extLst>
          </p:cNvPr>
          <p:cNvSpPr/>
          <p:nvPr/>
        </p:nvSpPr>
        <p:spPr>
          <a:xfrm>
            <a:off x="1641724" y="755135"/>
            <a:ext cx="6591834" cy="523220"/>
          </a:xfrm>
          <a:prstGeom prst="rect">
            <a:avLst/>
          </a:prstGeom>
        </p:spPr>
        <p:txBody>
          <a:bodyPr wrap="square">
            <a:spAutoFit/>
          </a:bodyPr>
          <a:lstStyle/>
          <a:p>
            <a:r>
              <a:rPr lang="en-GB" sz="2800" b="1" dirty="0"/>
              <a:t>Top tip: Modelling Courage </a:t>
            </a:r>
            <a:endParaRPr lang="en-GB" sz="2000" dirty="0"/>
          </a:p>
        </p:txBody>
      </p:sp>
      <p:sp>
        <p:nvSpPr>
          <p:cNvPr id="9" name="TextBox 8">
            <a:extLst>
              <a:ext uri="{FF2B5EF4-FFF2-40B4-BE49-F238E27FC236}">
                <a16:creationId xmlns:a16="http://schemas.microsoft.com/office/drawing/2014/main" id="{CF1B7FC4-F2BA-4A6D-81FD-A11A61A3100C}"/>
              </a:ext>
            </a:extLst>
          </p:cNvPr>
          <p:cNvSpPr txBox="1"/>
          <p:nvPr/>
        </p:nvSpPr>
        <p:spPr>
          <a:xfrm>
            <a:off x="1812380" y="1868619"/>
            <a:ext cx="4572000" cy="3046988"/>
          </a:xfrm>
          <a:prstGeom prst="rect">
            <a:avLst/>
          </a:prstGeom>
          <a:noFill/>
        </p:spPr>
        <p:txBody>
          <a:bodyPr wrap="square" rtlCol="0">
            <a:spAutoFit/>
          </a:bodyPr>
          <a:lstStyle/>
          <a:p>
            <a:r>
              <a:rPr lang="en-GB" sz="2400" b="1" dirty="0"/>
              <a:t>Modelling: </a:t>
            </a:r>
            <a:r>
              <a:rPr lang="en-GB" sz="2400" dirty="0"/>
              <a:t>Your child will learn from you. It is important to model brave behaviour. Explain to your child when you feel anxious, what you are going to do to overcome it or how you will challenge that feeling and, if appropriate, what you felt like afterwards. </a:t>
            </a:r>
          </a:p>
        </p:txBody>
      </p:sp>
      <p:pic>
        <p:nvPicPr>
          <p:cNvPr id="7" name="Picture 2" descr="Pixel Cells, Idea, Visualization, Visualize, Teaching">
            <a:extLst>
              <a:ext uri="{FF2B5EF4-FFF2-40B4-BE49-F238E27FC236}">
                <a16:creationId xmlns:a16="http://schemas.microsoft.com/office/drawing/2014/main" id="{8A7D38FC-2AFB-4ED5-9D4E-6DB35E4D8AF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34024" y="3432735"/>
            <a:ext cx="2880723" cy="2220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3346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3" name="Rectangle 2"/>
          <p:cNvSpPr/>
          <p:nvPr/>
        </p:nvSpPr>
        <p:spPr>
          <a:xfrm>
            <a:off x="1641724" y="558636"/>
            <a:ext cx="7848698" cy="645945"/>
          </a:xfrm>
          <a:prstGeom prst="rect">
            <a:avLst/>
          </a:prstGeom>
        </p:spPr>
        <p:txBody>
          <a:bodyPr wrap="square" lIns="91056" tIns="45529" rIns="91056" bIns="45529" anchor="t">
            <a:spAutoFit/>
          </a:bodyPr>
          <a:lstStyle/>
          <a:p>
            <a:r>
              <a:rPr lang="en-GB" sz="3600" dirty="0"/>
              <a:t> </a:t>
            </a:r>
            <a:endParaRPr lang="en-GB" sz="3600" dirty="0">
              <a:cs typeface="Calibri"/>
            </a:endParaRPr>
          </a:p>
        </p:txBody>
      </p:sp>
      <p:sp>
        <p:nvSpPr>
          <p:cNvPr id="5" name="Rectangle 4">
            <a:extLst>
              <a:ext uri="{FF2B5EF4-FFF2-40B4-BE49-F238E27FC236}">
                <a16:creationId xmlns:a16="http://schemas.microsoft.com/office/drawing/2014/main" id="{266F5043-6054-4B4A-934F-96B1A7C5B52E}"/>
              </a:ext>
            </a:extLst>
          </p:cNvPr>
          <p:cNvSpPr/>
          <p:nvPr/>
        </p:nvSpPr>
        <p:spPr>
          <a:xfrm>
            <a:off x="1641724" y="755136"/>
            <a:ext cx="6203066" cy="584775"/>
          </a:xfrm>
          <a:prstGeom prst="rect">
            <a:avLst/>
          </a:prstGeom>
        </p:spPr>
        <p:txBody>
          <a:bodyPr wrap="square">
            <a:spAutoFit/>
          </a:bodyPr>
          <a:lstStyle/>
          <a:p>
            <a:r>
              <a:rPr lang="en-GB" sz="3200" b="1" dirty="0"/>
              <a:t>Encouraging Courage</a:t>
            </a:r>
            <a:endParaRPr lang="en-GB" dirty="0"/>
          </a:p>
        </p:txBody>
      </p:sp>
      <p:sp>
        <p:nvSpPr>
          <p:cNvPr id="8" name="TextBox 7">
            <a:extLst>
              <a:ext uri="{FF2B5EF4-FFF2-40B4-BE49-F238E27FC236}">
                <a16:creationId xmlns:a16="http://schemas.microsoft.com/office/drawing/2014/main" id="{394740F7-3954-4225-B612-064BCA4DBE63}"/>
              </a:ext>
            </a:extLst>
          </p:cNvPr>
          <p:cNvSpPr txBox="1"/>
          <p:nvPr/>
        </p:nvSpPr>
        <p:spPr>
          <a:xfrm>
            <a:off x="-3253740" y="1412425"/>
            <a:ext cx="6000750" cy="646331"/>
          </a:xfrm>
          <a:prstGeom prst="rect">
            <a:avLst/>
          </a:prstGeom>
          <a:noFill/>
        </p:spPr>
        <p:txBody>
          <a:bodyPr wrap="square" rtlCol="0">
            <a:spAutoFit/>
          </a:bodyPr>
          <a:lstStyle/>
          <a:p>
            <a:endParaRPr lang="en-GB" dirty="0"/>
          </a:p>
          <a:p>
            <a:endParaRPr lang="en-GB" dirty="0"/>
          </a:p>
        </p:txBody>
      </p:sp>
      <p:sp>
        <p:nvSpPr>
          <p:cNvPr id="6" name="TextBox 5">
            <a:extLst>
              <a:ext uri="{FF2B5EF4-FFF2-40B4-BE49-F238E27FC236}">
                <a16:creationId xmlns:a16="http://schemas.microsoft.com/office/drawing/2014/main" id="{6D45F8ED-997D-48BE-907C-AB6B5E2D11CE}"/>
              </a:ext>
            </a:extLst>
          </p:cNvPr>
          <p:cNvSpPr txBox="1"/>
          <p:nvPr/>
        </p:nvSpPr>
        <p:spPr>
          <a:xfrm>
            <a:off x="1775172" y="1686263"/>
            <a:ext cx="7349490" cy="3724096"/>
          </a:xfrm>
          <a:prstGeom prst="rect">
            <a:avLst/>
          </a:prstGeom>
          <a:noFill/>
        </p:spPr>
        <p:txBody>
          <a:bodyPr wrap="square" rtlCol="0">
            <a:spAutoFit/>
          </a:bodyPr>
          <a:lstStyle/>
          <a:p>
            <a:r>
              <a:rPr lang="en-GB" sz="2000" dirty="0"/>
              <a:t>People with anxiety can use “safety behaviours” or subtle avoidance to help cope with anxiety. These safety behaviours also play a part in the vicious cycle of anxiety. A child might learn that they can only manage the anxiety provoking situation because of the safety behaviour that they use. </a:t>
            </a:r>
          </a:p>
          <a:p>
            <a:endParaRPr lang="en-GB" sz="2000" dirty="0"/>
          </a:p>
          <a:p>
            <a:r>
              <a:rPr lang="en-GB" sz="2000" dirty="0"/>
              <a:t>Safety behaviours might include: </a:t>
            </a:r>
          </a:p>
          <a:p>
            <a:pPr marL="285750" indent="-285750">
              <a:buFontTx/>
              <a:buChar char="-"/>
            </a:pPr>
            <a:r>
              <a:rPr lang="en-GB" sz="2000" dirty="0"/>
              <a:t>Bringing a water bottle in case get a dry mouth</a:t>
            </a:r>
          </a:p>
          <a:p>
            <a:pPr marL="285750" indent="-285750">
              <a:buFontTx/>
              <a:buChar char="-"/>
            </a:pPr>
            <a:r>
              <a:rPr lang="en-GB" sz="2000" dirty="0"/>
              <a:t>Avoiding eye contact in class so they are not asked a question</a:t>
            </a:r>
          </a:p>
          <a:p>
            <a:pPr marL="285750" indent="-285750">
              <a:buFontTx/>
              <a:buChar char="-"/>
            </a:pPr>
            <a:r>
              <a:rPr lang="en-GB" sz="2000" dirty="0"/>
              <a:t>Rehearsing or planning what you are going to say</a:t>
            </a:r>
          </a:p>
          <a:p>
            <a:pPr marL="285750" indent="-285750">
              <a:buFontTx/>
              <a:buChar char="-"/>
            </a:pPr>
            <a:endParaRPr lang="en-GB" dirty="0"/>
          </a:p>
          <a:p>
            <a:endParaRPr lang="en-GB" dirty="0"/>
          </a:p>
        </p:txBody>
      </p:sp>
    </p:spTree>
    <p:extLst>
      <p:ext uri="{BB962C8B-B14F-4D97-AF65-F5344CB8AC3E}">
        <p14:creationId xmlns:p14="http://schemas.microsoft.com/office/powerpoint/2010/main" val="33349144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4" name="TextBox 3"/>
          <p:cNvSpPr txBox="1"/>
          <p:nvPr/>
        </p:nvSpPr>
        <p:spPr>
          <a:xfrm>
            <a:off x="2351932" y="5653421"/>
            <a:ext cx="8064896" cy="358430"/>
          </a:xfrm>
          <a:prstGeom prst="rect">
            <a:avLst/>
          </a:prstGeom>
          <a:noFill/>
        </p:spPr>
        <p:txBody>
          <a:bodyPr wrap="square" lIns="91056" tIns="45529" rIns="91056" bIns="45529" rtlCol="0">
            <a:spAutoFit/>
          </a:bodyPr>
          <a:lstStyle/>
          <a:p>
            <a:pPr>
              <a:lnSpc>
                <a:spcPct val="115000"/>
              </a:lnSpc>
              <a:spcAft>
                <a:spcPts val="1000"/>
              </a:spcAft>
            </a:pPr>
            <a:endParaRPr lang="en-GB" sz="1600">
              <a:ea typeface="Calibri"/>
              <a:cs typeface="Times New Roman"/>
            </a:endParaRPr>
          </a:p>
        </p:txBody>
      </p:sp>
      <p:sp>
        <p:nvSpPr>
          <p:cNvPr id="3" name="Rectangle 2"/>
          <p:cNvSpPr/>
          <p:nvPr/>
        </p:nvSpPr>
        <p:spPr>
          <a:xfrm>
            <a:off x="1641724" y="558636"/>
            <a:ext cx="7848698" cy="645945"/>
          </a:xfrm>
          <a:prstGeom prst="rect">
            <a:avLst/>
          </a:prstGeom>
        </p:spPr>
        <p:txBody>
          <a:bodyPr wrap="square" lIns="91056" tIns="45529" rIns="91056" bIns="45529" anchor="t">
            <a:spAutoFit/>
          </a:bodyPr>
          <a:lstStyle/>
          <a:p>
            <a:r>
              <a:rPr lang="en-GB" sz="3600" dirty="0"/>
              <a:t> </a:t>
            </a:r>
            <a:endParaRPr lang="en-GB" sz="3600" dirty="0">
              <a:cs typeface="Calibri"/>
            </a:endParaRPr>
          </a:p>
        </p:txBody>
      </p:sp>
      <p:sp>
        <p:nvSpPr>
          <p:cNvPr id="5" name="Rectangle 4">
            <a:extLst>
              <a:ext uri="{FF2B5EF4-FFF2-40B4-BE49-F238E27FC236}">
                <a16:creationId xmlns:a16="http://schemas.microsoft.com/office/drawing/2014/main" id="{266F5043-6054-4B4A-934F-96B1A7C5B52E}"/>
              </a:ext>
            </a:extLst>
          </p:cNvPr>
          <p:cNvSpPr/>
          <p:nvPr/>
        </p:nvSpPr>
        <p:spPr>
          <a:xfrm>
            <a:off x="1641724" y="755136"/>
            <a:ext cx="6203066" cy="584775"/>
          </a:xfrm>
          <a:prstGeom prst="rect">
            <a:avLst/>
          </a:prstGeom>
        </p:spPr>
        <p:txBody>
          <a:bodyPr wrap="square">
            <a:spAutoFit/>
          </a:bodyPr>
          <a:lstStyle/>
          <a:p>
            <a:r>
              <a:rPr lang="en-GB" sz="3200" b="1" dirty="0"/>
              <a:t>Encouraging Courage</a:t>
            </a:r>
            <a:endParaRPr lang="en-GB" dirty="0"/>
          </a:p>
        </p:txBody>
      </p:sp>
      <p:sp>
        <p:nvSpPr>
          <p:cNvPr id="8" name="TextBox 7">
            <a:extLst>
              <a:ext uri="{FF2B5EF4-FFF2-40B4-BE49-F238E27FC236}">
                <a16:creationId xmlns:a16="http://schemas.microsoft.com/office/drawing/2014/main" id="{394740F7-3954-4225-B612-064BCA4DBE63}"/>
              </a:ext>
            </a:extLst>
          </p:cNvPr>
          <p:cNvSpPr txBox="1"/>
          <p:nvPr/>
        </p:nvSpPr>
        <p:spPr>
          <a:xfrm>
            <a:off x="-3253740" y="1412425"/>
            <a:ext cx="6000750" cy="646331"/>
          </a:xfrm>
          <a:prstGeom prst="rect">
            <a:avLst/>
          </a:prstGeom>
          <a:noFill/>
        </p:spPr>
        <p:txBody>
          <a:bodyPr wrap="square" rtlCol="0">
            <a:spAutoFit/>
          </a:bodyPr>
          <a:lstStyle/>
          <a:p>
            <a:endParaRPr lang="en-GB" dirty="0"/>
          </a:p>
          <a:p>
            <a:endParaRPr lang="en-GB" dirty="0"/>
          </a:p>
        </p:txBody>
      </p:sp>
      <p:sp>
        <p:nvSpPr>
          <p:cNvPr id="6" name="TextBox 5">
            <a:extLst>
              <a:ext uri="{FF2B5EF4-FFF2-40B4-BE49-F238E27FC236}">
                <a16:creationId xmlns:a16="http://schemas.microsoft.com/office/drawing/2014/main" id="{6D45F8ED-997D-48BE-907C-AB6B5E2D11CE}"/>
              </a:ext>
            </a:extLst>
          </p:cNvPr>
          <p:cNvSpPr txBox="1"/>
          <p:nvPr/>
        </p:nvSpPr>
        <p:spPr>
          <a:xfrm>
            <a:off x="1708448" y="1281620"/>
            <a:ext cx="8529894" cy="4801314"/>
          </a:xfrm>
          <a:prstGeom prst="rect">
            <a:avLst/>
          </a:prstGeom>
          <a:noFill/>
        </p:spPr>
        <p:txBody>
          <a:bodyPr wrap="square" rtlCol="0">
            <a:spAutoFit/>
          </a:bodyPr>
          <a:lstStyle/>
          <a:p>
            <a:r>
              <a:rPr lang="en-GB" dirty="0"/>
              <a:t>Reassurance seeking is a type of safety behaviour. Your child might seek out reassurance from you when they feel anxious and this prevents them from learning to cope independently with their anxiety. </a:t>
            </a:r>
          </a:p>
          <a:p>
            <a:endParaRPr lang="en-GB" dirty="0"/>
          </a:p>
          <a:p>
            <a:r>
              <a:rPr lang="en-GB" dirty="0"/>
              <a:t>Examples of reassurance include: </a:t>
            </a:r>
          </a:p>
          <a:p>
            <a:pPr marL="285750" indent="-285750">
              <a:buFontTx/>
              <a:buChar char="-"/>
            </a:pPr>
            <a:r>
              <a:rPr lang="en-GB" dirty="0"/>
              <a:t>Where are we going? </a:t>
            </a:r>
          </a:p>
          <a:p>
            <a:pPr marL="285750" indent="-285750">
              <a:buFontTx/>
              <a:buChar char="-"/>
            </a:pPr>
            <a:r>
              <a:rPr lang="en-GB" dirty="0"/>
              <a:t>What is happening next?</a:t>
            </a:r>
          </a:p>
          <a:p>
            <a:pPr marL="285750" indent="-285750">
              <a:buFontTx/>
              <a:buChar char="-"/>
            </a:pPr>
            <a:r>
              <a:rPr lang="en-GB" dirty="0"/>
              <a:t>When are you coming home? </a:t>
            </a:r>
          </a:p>
          <a:p>
            <a:endParaRPr lang="en-GB" dirty="0"/>
          </a:p>
          <a:p>
            <a:r>
              <a:rPr lang="en-GB" dirty="0"/>
              <a:t>It is important to be aware of how you are responding and whether this is reinforcing anxious thoughts and behaviour.  </a:t>
            </a:r>
            <a:r>
              <a:rPr lang="en-GB" b="1" dirty="0"/>
              <a:t>Avoid saying “Don’t worry”. </a:t>
            </a:r>
            <a:r>
              <a:rPr lang="en-GB" dirty="0"/>
              <a:t>If you are reassuring your child, ask yourself whether this is helping them to try out new things (testing a fear) or whether it is encouraging avoidance. </a:t>
            </a:r>
          </a:p>
          <a:p>
            <a:r>
              <a:rPr lang="en-GB" dirty="0"/>
              <a:t>Responses that promote new learning include: </a:t>
            </a:r>
          </a:p>
          <a:p>
            <a:pPr marL="342900" indent="-342900">
              <a:buFontTx/>
              <a:buChar char="-"/>
            </a:pPr>
            <a:r>
              <a:rPr lang="en-GB" dirty="0"/>
              <a:t>I really think you can do this. I was so proud when you asked a question in class last week. </a:t>
            </a:r>
          </a:p>
          <a:p>
            <a:pPr marL="342900" indent="-342900">
              <a:buFontTx/>
              <a:buChar char="-"/>
            </a:pPr>
            <a:r>
              <a:rPr lang="en-GB" dirty="0"/>
              <a:t>Go on, have a go, you’ve done it before and it went really well. </a:t>
            </a:r>
          </a:p>
        </p:txBody>
      </p:sp>
    </p:spTree>
    <p:extLst>
      <p:ext uri="{BB962C8B-B14F-4D97-AF65-F5344CB8AC3E}">
        <p14:creationId xmlns:p14="http://schemas.microsoft.com/office/powerpoint/2010/main" val="20854979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Title 2"/>
          <p:cNvSpPr>
            <a:spLocks noGrp="1"/>
          </p:cNvSpPr>
          <p:nvPr>
            <p:ph type="title"/>
          </p:nvPr>
        </p:nvSpPr>
        <p:spPr>
          <a:xfrm>
            <a:off x="1972478" y="1127604"/>
            <a:ext cx="7791190" cy="706090"/>
          </a:xfrm>
        </p:spPr>
        <p:txBody>
          <a:bodyPr>
            <a:noAutofit/>
          </a:bodyPr>
          <a:lstStyle/>
          <a:p>
            <a:pPr algn="l"/>
            <a:r>
              <a:rPr lang="en-GB" sz="3200" b="1" dirty="0">
                <a:ea typeface="+mj-lt"/>
                <a:cs typeface="+mj-lt"/>
              </a:rPr>
              <a:t>Helping Your Child with Fears and Worries</a:t>
            </a:r>
            <a:endParaRPr lang="en-US" b="1" dirty="0"/>
          </a:p>
        </p:txBody>
      </p:sp>
      <p:sp>
        <p:nvSpPr>
          <p:cNvPr id="6" name="Text Placeholder 3">
            <a:extLst>
              <a:ext uri="{FF2B5EF4-FFF2-40B4-BE49-F238E27FC236}">
                <a16:creationId xmlns:a16="http://schemas.microsoft.com/office/drawing/2014/main" id="{C0CAA450-06C7-4403-97C6-31E724A998DF}"/>
              </a:ext>
            </a:extLst>
          </p:cNvPr>
          <p:cNvSpPr>
            <a:spLocks noGrp="1"/>
          </p:cNvSpPr>
          <p:nvPr/>
        </p:nvSpPr>
        <p:spPr>
          <a:xfrm>
            <a:off x="2046917" y="1854392"/>
            <a:ext cx="8229600" cy="5001419"/>
          </a:xfrm>
          <a:prstGeom prst="rect">
            <a:avLst/>
          </a:prstGeom>
        </p:spPr>
        <p:txBody>
          <a:bodyPr vert="horz" lIns="91056" tIns="45529" rIns="91056" bIns="45529" rtlCol="0" anchor="t">
            <a:normAutofit/>
          </a:bodyPr>
          <a:lstStyle>
            <a:lvl1pPr marL="341498" indent="-341498" algn="l" defTabSz="91061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39872" indent="-284594" algn="l" defTabSz="91061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38275" indent="-227641" algn="l" defTabSz="91061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3578" indent="-227641" algn="l" defTabSz="91061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48895" indent="-227641" algn="l" defTabSz="91061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04211" indent="-227641" algn="l" defTabSz="91061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59505" indent="-227641" algn="l" defTabSz="91061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14818" indent="-227641" algn="l" defTabSz="91061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70102" indent="-227641" algn="l" defTabSz="91061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0995" indent="-340995"/>
            <a:r>
              <a:rPr lang="en-GB" sz="1800" dirty="0">
                <a:ea typeface="+mn-lt"/>
                <a:cs typeface="+mn-lt"/>
              </a:rPr>
              <a:t>The guidance and advice in this section is based on Cognitive Behaviour Therapy (CBT)</a:t>
            </a:r>
            <a:br>
              <a:rPr lang="en-GB" sz="1800" dirty="0">
                <a:ea typeface="+mn-lt"/>
                <a:cs typeface="+mn-lt"/>
              </a:rPr>
            </a:br>
            <a:r>
              <a:rPr lang="en-GB" sz="1800" b="1" dirty="0">
                <a:ea typeface="+mn-lt"/>
                <a:cs typeface="+mn-lt"/>
              </a:rPr>
              <a:t>‘Helping Your Child with Fears and Worries 2nd Edition: a self-help guide for parents’</a:t>
            </a:r>
            <a:endParaRPr lang="en-US" sz="1800" b="1" dirty="0">
              <a:cs typeface="Calibri"/>
            </a:endParaRPr>
          </a:p>
          <a:p>
            <a:pPr marL="340995" indent="-340995"/>
            <a:r>
              <a:rPr lang="en-GB" sz="1800" dirty="0">
                <a:ea typeface="+mn-lt"/>
                <a:cs typeface="+mn-lt"/>
              </a:rPr>
              <a:t>This approach teaches you cognitive behavioural strategies and empowers you to use them with your child</a:t>
            </a:r>
          </a:p>
          <a:p>
            <a:pPr marL="0" indent="0">
              <a:buNone/>
            </a:pPr>
            <a:endParaRPr lang="en-GB" sz="2800" dirty="0">
              <a:cs typeface="Calibri"/>
            </a:endParaRPr>
          </a:p>
          <a:p>
            <a:pPr marL="0" indent="0">
              <a:buNone/>
            </a:pPr>
            <a:r>
              <a:rPr lang="en-GB" sz="2800" dirty="0"/>
              <a:t> </a:t>
            </a:r>
            <a:br>
              <a:rPr lang="en-GB" sz="2800" dirty="0"/>
            </a:br>
            <a:endParaRPr lang="en-GB" sz="2800" dirty="0">
              <a:cs typeface="Calibri"/>
            </a:endParaRPr>
          </a:p>
        </p:txBody>
      </p:sp>
      <p:pic>
        <p:nvPicPr>
          <p:cNvPr id="5" name="Picture 6" descr="A picture containing text&#10;&#10;Description automatically generated">
            <a:extLst>
              <a:ext uri="{FF2B5EF4-FFF2-40B4-BE49-F238E27FC236}">
                <a16:creationId xmlns:a16="http://schemas.microsoft.com/office/drawing/2014/main" id="{E13F12D6-4D0F-4E00-8395-88DA7DEB5DA9}"/>
              </a:ext>
            </a:extLst>
          </p:cNvPr>
          <p:cNvPicPr>
            <a:picLocks noChangeAspect="1"/>
          </p:cNvPicPr>
          <p:nvPr/>
        </p:nvPicPr>
        <p:blipFill>
          <a:blip r:embed="rId4"/>
          <a:stretch>
            <a:fillRect/>
          </a:stretch>
        </p:blipFill>
        <p:spPr>
          <a:xfrm>
            <a:off x="3645562" y="3888028"/>
            <a:ext cx="1202237" cy="1842369"/>
          </a:xfrm>
          <a:prstGeom prst="rect">
            <a:avLst/>
          </a:prstGeom>
        </p:spPr>
      </p:pic>
      <p:sp>
        <p:nvSpPr>
          <p:cNvPr id="7" name="TextBox 6">
            <a:extLst>
              <a:ext uri="{FF2B5EF4-FFF2-40B4-BE49-F238E27FC236}">
                <a16:creationId xmlns:a16="http://schemas.microsoft.com/office/drawing/2014/main" id="{BCAF02F0-D7EF-4104-BDC9-960377BC257C}"/>
              </a:ext>
            </a:extLst>
          </p:cNvPr>
          <p:cNvSpPr txBox="1"/>
          <p:nvPr/>
        </p:nvSpPr>
        <p:spPr>
          <a:xfrm>
            <a:off x="3534428" y="5110619"/>
            <a:ext cx="542585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cs typeface="Calibri"/>
            </a:endParaRPr>
          </a:p>
        </p:txBody>
      </p:sp>
      <p:pic>
        <p:nvPicPr>
          <p:cNvPr id="8" name="Picture 8" descr="Diagram, text&#10;&#10;Description automatically generated">
            <a:extLst>
              <a:ext uri="{FF2B5EF4-FFF2-40B4-BE49-F238E27FC236}">
                <a16:creationId xmlns:a16="http://schemas.microsoft.com/office/drawing/2014/main" id="{B5B8BB67-D32B-4189-AEA6-26FEA4F28C2B}"/>
              </a:ext>
            </a:extLst>
          </p:cNvPr>
          <p:cNvPicPr>
            <a:picLocks noChangeAspect="1"/>
          </p:cNvPicPr>
          <p:nvPr/>
        </p:nvPicPr>
        <p:blipFill>
          <a:blip r:embed="rId5"/>
          <a:stretch>
            <a:fillRect/>
          </a:stretch>
        </p:blipFill>
        <p:spPr>
          <a:xfrm>
            <a:off x="6446443" y="3891358"/>
            <a:ext cx="1469721" cy="1712821"/>
          </a:xfrm>
          <a:prstGeom prst="rect">
            <a:avLst/>
          </a:prstGeom>
        </p:spPr>
      </p:pic>
    </p:spTree>
    <p:extLst>
      <p:ext uri="{BB962C8B-B14F-4D97-AF65-F5344CB8AC3E}">
        <p14:creationId xmlns:p14="http://schemas.microsoft.com/office/powerpoint/2010/main" val="815973441"/>
      </p:ext>
    </p:extLst>
  </p:cSld>
  <p:clrMapOvr>
    <a:masterClrMapping/>
  </p:clrMapOvr>
  <p:transition spd="me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TotalTime>
  <Words>1728</Words>
  <Application>Microsoft Office PowerPoint</Application>
  <PresentationFormat>Widescreen</PresentationFormat>
  <Paragraphs>166</Paragraphs>
  <Slides>19</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MV Boli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Helping Your Child with Fears and Worries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CHIGNELL, Lucinda (SPFT)</dc:creator>
  <cp:lastModifiedBy>BROPHY, Katie (SPFT)</cp:lastModifiedBy>
  <cp:revision>7</cp:revision>
  <dcterms:created xsi:type="dcterms:W3CDTF">2022-10-13T15:23:21Z</dcterms:created>
  <dcterms:modified xsi:type="dcterms:W3CDTF">2023-12-12T14:55:20Z</dcterms:modified>
</cp:coreProperties>
</file>