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58" r:id="rId2"/>
    <p:sldId id="264" r:id="rId3"/>
    <p:sldId id="269" r:id="rId4"/>
    <p:sldId id="270" r:id="rId5"/>
    <p:sldId id="271" r:id="rId6"/>
    <p:sldId id="272" r:id="rId7"/>
    <p:sldId id="273" r:id="rId8"/>
    <p:sldId id="274" r:id="rId9"/>
    <p:sldId id="276" r:id="rId10"/>
    <p:sldId id="278" r:id="rId11"/>
    <p:sldId id="277" r:id="rId12"/>
    <p:sldId id="280" r:id="rId13"/>
    <p:sldId id="279" r:id="rId14"/>
    <p:sldId id="267" r:id="rId15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18"/>
      <p:bold r:id="rId19"/>
    </p:embeddedFont>
    <p:embeddedFont>
      <p:font typeface="Twinkl" pitchFamily="2" charset="0"/>
      <p:regular r:id="rId20"/>
      <p:bold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Tahoma" panose="020B0604030504040204" pitchFamily="34" charset="0"/>
      <p:regular r:id="rId26"/>
      <p:bold r:id="rId27"/>
    </p:embeddedFont>
    <p:embeddedFont>
      <p:font typeface="Twinkl SemiBold" pitchFamily="2" charset="0"/>
      <p:bold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1C1C1C"/>
    <a:srgbClr val="DE1E5A"/>
    <a:srgbClr val="18A0DB"/>
    <a:srgbClr val="BC0105"/>
    <a:srgbClr val="4DB1E3"/>
    <a:srgbClr val="80C1EB"/>
    <a:srgbClr val="ACDDFC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2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338" y="84"/>
      </p:cViewPr>
      <p:guideLst>
        <p:guide orient="horz" pos="2160"/>
        <p:guide pos="2880"/>
        <p:guide pos="340"/>
        <p:guide orient="horz" pos="3952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12/12/2018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12/12/2018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image" Target="../media/image6.PNG"/><Relationship Id="rId7" Type="http://schemas.openxmlformats.org/officeDocument/2006/relationships/image" Target="../media/image8.png"/><Relationship Id="rId2" Type="http://schemas.openxmlformats.org/officeDocument/2006/relationships/slide" Target="slide6.xml"/><Relationship Id="rId1" Type="http://schemas.openxmlformats.org/officeDocument/2006/relationships/slideLayout" Target="../slideLayouts/slideLayout3.xml"/><Relationship Id="rId6" Type="http://schemas.openxmlformats.org/officeDocument/2006/relationships/slide" Target="slide4.xml"/><Relationship Id="rId5" Type="http://schemas.openxmlformats.org/officeDocument/2006/relationships/image" Target="../media/image7.png"/><Relationship Id="rId4" Type="http://schemas.openxmlformats.org/officeDocument/2006/relationships/slide" Target="slide5.xml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hyperlink" Target="https://www.twinkl.co.uk/resource/t2-e-3943-our-teachers-are-superheroes-ebook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png"/><Relationship Id="rId4" Type="http://schemas.openxmlformats.org/officeDocument/2006/relationships/slide" Target="slide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What Does </a:t>
            </a:r>
            <a:r>
              <a:rPr lang="en-GB" sz="3600" dirty="0">
                <a:solidFill>
                  <a:srgbClr val="FFC000"/>
                </a:solidFill>
                <a:latin typeface="Twinkl" pitchFamily="50" charset="0"/>
              </a:rPr>
              <a:t>Summarising Sheba </a:t>
            </a:r>
            <a:r>
              <a:rPr lang="en-GB" sz="3600" dirty="0">
                <a:latin typeface="Twinkl" pitchFamily="50" charset="0"/>
              </a:rPr>
              <a:t>Do?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Summarising Sheba helps you to:</a:t>
            </a:r>
          </a:p>
        </p:txBody>
      </p:sp>
      <p:sp>
        <p:nvSpPr>
          <p:cNvPr id="2" name="Rectangle 1"/>
          <p:cNvSpPr/>
          <p:nvPr/>
        </p:nvSpPr>
        <p:spPr>
          <a:xfrm>
            <a:off x="755650" y="1996580"/>
            <a:ext cx="7692064" cy="511728"/>
          </a:xfrm>
          <a:prstGeom prst="rect">
            <a:avLst/>
          </a:prstGeom>
          <a:noFill/>
          <a:ln w="28575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Summarise main ideas from more than one paragraph.</a:t>
            </a:r>
          </a:p>
        </p:txBody>
      </p:sp>
      <p:sp>
        <p:nvSpPr>
          <p:cNvPr id="7" name="Rectangle 6"/>
          <p:cNvSpPr/>
          <p:nvPr/>
        </p:nvSpPr>
        <p:spPr>
          <a:xfrm>
            <a:off x="546976" y="2815685"/>
            <a:ext cx="805004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This means that she is there to help you to </a:t>
            </a:r>
            <a:r>
              <a:rPr lang="en-GB" b="1" dirty="0">
                <a:latin typeface="Twinkl" pitchFamily="50" charset="0"/>
              </a:rPr>
              <a:t>sum up </a:t>
            </a:r>
            <a:r>
              <a:rPr lang="en-GB" dirty="0">
                <a:latin typeface="Twinkl" pitchFamily="50" charset="0"/>
              </a:rPr>
              <a:t>what you’ve read.</a:t>
            </a:r>
          </a:p>
          <a:p>
            <a:pPr algn="ctr"/>
            <a:endParaRPr lang="en-GB" dirty="0">
              <a:latin typeface="Twinkl" pitchFamily="50" charset="0"/>
            </a:endParaRPr>
          </a:p>
          <a:p>
            <a:pPr algn="ctr"/>
            <a:r>
              <a:rPr lang="en-GB" dirty="0">
                <a:latin typeface="Twinkl" pitchFamily="50" charset="0"/>
              </a:rPr>
              <a:t>She helps you to do this by reading the text, </a:t>
            </a:r>
            <a:r>
              <a:rPr lang="en-GB" b="1" dirty="0">
                <a:latin typeface="Twinkl" pitchFamily="50" charset="0"/>
              </a:rPr>
              <a:t>picking out the key points </a:t>
            </a:r>
            <a:r>
              <a:rPr lang="en-GB" dirty="0">
                <a:latin typeface="Twinkl" pitchFamily="50" charset="0"/>
              </a:rPr>
              <a:t>that are really important and giving a quick run down of the text’s main ideas. Imagine that you’ve read a book and have to text your friend about the plot – which key messages would you tell them and which would you leave out?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296" y="4654322"/>
            <a:ext cx="1337407" cy="1614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7" y="539860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Twinkl" pitchFamily="50" charset="0"/>
              </a:rPr>
              <a:t>When Have We Seen</a:t>
            </a:r>
            <a:br>
              <a:rPr lang="en-GB" sz="3600" dirty="0">
                <a:latin typeface="Twinkl" pitchFamily="50" charset="0"/>
              </a:rPr>
            </a:br>
            <a:r>
              <a:rPr lang="en-GB" sz="3600" dirty="0">
                <a:solidFill>
                  <a:srgbClr val="FFC000"/>
                </a:solidFill>
                <a:latin typeface="Twinkl" pitchFamily="50" charset="0"/>
              </a:rPr>
              <a:t>Summarising Sheba</a:t>
            </a:r>
            <a:r>
              <a:rPr lang="en-GB" sz="3600" dirty="0">
                <a:latin typeface="Twinkl" pitchFamily="50" charset="0"/>
              </a:rPr>
              <a:t>?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755650" y="1555891"/>
            <a:ext cx="7632700" cy="63784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1600" dirty="0">
                <a:latin typeface="Twinkl" pitchFamily="50" charset="0"/>
              </a:rPr>
              <a:t>You will normally see one or two Summarising Sheba questions when someone is trying to check your understanding of a text. Here are some examples: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2347" y="2277020"/>
            <a:ext cx="3656366" cy="1860518"/>
          </a:xfrm>
          <a:prstGeom prst="rect">
            <a:avLst/>
          </a:prstGeom>
          <a:ln w="28575">
            <a:solidFill>
              <a:schemeClr val="accent3"/>
            </a:solidFill>
          </a:ln>
        </p:spPr>
      </p:pic>
      <p:pic>
        <p:nvPicPr>
          <p:cNvPr id="3" name="Picture 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288" y="4610928"/>
            <a:ext cx="3206097" cy="1498021"/>
          </a:xfrm>
          <a:prstGeom prst="rect">
            <a:avLst/>
          </a:prstGeom>
          <a:ln w="28575">
            <a:solidFill>
              <a:schemeClr val="accent3"/>
            </a:solidFill>
          </a:ln>
        </p:spPr>
      </p:pic>
      <p:pic>
        <p:nvPicPr>
          <p:cNvPr id="4" name="Picture 3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289" y="2277020"/>
            <a:ext cx="3206097" cy="2249353"/>
          </a:xfrm>
          <a:prstGeom prst="rect">
            <a:avLst/>
          </a:prstGeom>
          <a:ln w="28575">
            <a:solidFill>
              <a:schemeClr val="accent3"/>
            </a:solidFill>
          </a:ln>
        </p:spPr>
      </p:pic>
      <p:pic>
        <p:nvPicPr>
          <p:cNvPr id="6" name="Picture 5">
            <a:hlinkClick r:id="rId8" action="ppaction://hlinksldjump"/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04"/>
          <a:stretch/>
        </p:blipFill>
        <p:spPr>
          <a:xfrm>
            <a:off x="4412347" y="4236440"/>
            <a:ext cx="3656366" cy="1872509"/>
          </a:xfrm>
          <a:prstGeom prst="rect">
            <a:avLst/>
          </a:prstGeom>
          <a:ln w="28575">
            <a:solidFill>
              <a:schemeClr val="accent3"/>
            </a:solidFill>
          </a:ln>
        </p:spPr>
      </p:pic>
    </p:spTree>
    <p:extLst>
      <p:ext uri="{BB962C8B-B14F-4D97-AF65-F5344CB8AC3E}">
        <p14:creationId xmlns:p14="http://schemas.microsoft.com/office/powerpoint/2010/main" val="3891346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7" y="539860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Twinkl" pitchFamily="50" charset="0"/>
              </a:rPr>
              <a:t>The ‘</a:t>
            </a:r>
            <a:r>
              <a:rPr lang="en-GB" sz="3600" dirty="0">
                <a:solidFill>
                  <a:srgbClr val="FFC000"/>
                </a:solidFill>
                <a:latin typeface="Twinkl" pitchFamily="50" charset="0"/>
              </a:rPr>
              <a:t>Number It</a:t>
            </a:r>
            <a:r>
              <a:rPr lang="en-GB" sz="3600" dirty="0">
                <a:latin typeface="Twinkl" pitchFamily="50" charset="0"/>
              </a:rPr>
              <a:t>’ Questions</a:t>
            </a:r>
            <a:endParaRPr lang="en-GB" sz="3600" dirty="0"/>
          </a:p>
        </p:txBody>
      </p:sp>
      <p:grpSp>
        <p:nvGrpSpPr>
          <p:cNvPr id="9" name="Group 8"/>
          <p:cNvGrpSpPr/>
          <p:nvPr/>
        </p:nvGrpSpPr>
        <p:grpSpPr>
          <a:xfrm>
            <a:off x="457197" y="473172"/>
            <a:ext cx="1111545" cy="563841"/>
            <a:chOff x="457196" y="468005"/>
            <a:chExt cx="1111545" cy="563841"/>
          </a:xfrm>
        </p:grpSpPr>
        <p:pic>
          <p:nvPicPr>
            <p:cNvPr id="7" name="Picture 6">
              <a:hlinkClick r:id="rId2" action="ppaction://hlinksldjump"/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57196" y="468005"/>
              <a:ext cx="540183" cy="563841"/>
            </a:xfrm>
            <a:prstGeom prst="rect">
              <a:avLst/>
            </a:prstGeom>
          </p:spPr>
        </p:pic>
        <p:sp>
          <p:nvSpPr>
            <p:cNvPr id="8" name="TextBox 7">
              <a:hlinkClick r:id="rId2" action="ppaction://hlinksldjump"/>
            </p:cNvPr>
            <p:cNvSpPr txBox="1"/>
            <p:nvPr/>
          </p:nvSpPr>
          <p:spPr>
            <a:xfrm>
              <a:off x="864096" y="565259"/>
              <a:ext cx="70464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chemeClr val="accent3"/>
                  </a:solidFill>
                </a:rPr>
                <a:t>Back</a:t>
              </a:r>
            </a:p>
          </p:txBody>
        </p:sp>
      </p:grpSp>
      <p:sp>
        <p:nvSpPr>
          <p:cNvPr id="13" name="Rectangle 12"/>
          <p:cNvSpPr/>
          <p:nvPr/>
        </p:nvSpPr>
        <p:spPr>
          <a:xfrm>
            <a:off x="1792479" y="4397577"/>
            <a:ext cx="555904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This type of question will give you different sentences from or about the text.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281234" y="5184871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You have to </a:t>
            </a:r>
            <a:r>
              <a:rPr lang="en-GB" b="1" dirty="0">
                <a:latin typeface="Twinkl" pitchFamily="50" charset="0"/>
              </a:rPr>
              <a:t>number them </a:t>
            </a:r>
            <a:r>
              <a:rPr lang="en-GB" dirty="0">
                <a:latin typeface="Twinkl" pitchFamily="50" charset="0"/>
              </a:rPr>
              <a:t>to show the order they appear or happen in.</a:t>
            </a:r>
            <a:endParaRPr lang="en-GB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9666459-CD5C-4F5F-8F20-FFC161F2EF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7288" y="2103082"/>
            <a:ext cx="3640561" cy="1477257"/>
          </a:xfrm>
          <a:prstGeom prst="rect">
            <a:avLst/>
          </a:prstGeom>
          <a:ln w="28575">
            <a:solidFill>
              <a:srgbClr val="FFC000"/>
            </a:solidFill>
          </a:ln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E913ED5-15ED-46AF-BBB5-82A2958717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17207" y="2103082"/>
            <a:ext cx="3928269" cy="1482676"/>
          </a:xfrm>
          <a:prstGeom prst="rect">
            <a:avLst/>
          </a:prstGeom>
          <a:ln w="28575">
            <a:solidFill>
              <a:srgbClr val="FFC000"/>
            </a:solidFill>
          </a:ln>
        </p:spPr>
      </p:pic>
    </p:spTree>
    <p:extLst>
      <p:ext uri="{BB962C8B-B14F-4D97-AF65-F5344CB8AC3E}">
        <p14:creationId xmlns:p14="http://schemas.microsoft.com/office/powerpoint/2010/main" val="3325729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7" y="539860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Twinkl" pitchFamily="50" charset="0"/>
              </a:rPr>
              <a:t>The ‘</a:t>
            </a:r>
            <a:r>
              <a:rPr lang="en-GB" sz="3600" dirty="0">
                <a:solidFill>
                  <a:srgbClr val="FFC000"/>
                </a:solidFill>
                <a:latin typeface="Twinkl" pitchFamily="50" charset="0"/>
              </a:rPr>
              <a:t>New Title</a:t>
            </a:r>
            <a:r>
              <a:rPr lang="en-GB" sz="3600" dirty="0">
                <a:latin typeface="Twinkl" pitchFamily="50" charset="0"/>
              </a:rPr>
              <a:t>’ Questions</a:t>
            </a:r>
            <a:endParaRPr lang="en-GB" sz="3600" dirty="0"/>
          </a:p>
        </p:txBody>
      </p:sp>
      <p:grpSp>
        <p:nvGrpSpPr>
          <p:cNvPr id="9" name="Group 8"/>
          <p:cNvGrpSpPr/>
          <p:nvPr/>
        </p:nvGrpSpPr>
        <p:grpSpPr>
          <a:xfrm>
            <a:off x="457197" y="473172"/>
            <a:ext cx="1111545" cy="563841"/>
            <a:chOff x="457196" y="468005"/>
            <a:chExt cx="1111545" cy="563841"/>
          </a:xfrm>
        </p:grpSpPr>
        <p:pic>
          <p:nvPicPr>
            <p:cNvPr id="7" name="Picture 6">
              <a:hlinkClick r:id="rId2" action="ppaction://hlinksldjump"/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57196" y="468005"/>
              <a:ext cx="540183" cy="563841"/>
            </a:xfrm>
            <a:prstGeom prst="rect">
              <a:avLst/>
            </a:prstGeom>
          </p:spPr>
        </p:pic>
        <p:sp>
          <p:nvSpPr>
            <p:cNvPr id="8" name="TextBox 7">
              <a:hlinkClick r:id="rId2" action="ppaction://hlinksldjump"/>
            </p:cNvPr>
            <p:cNvSpPr txBox="1"/>
            <p:nvPr/>
          </p:nvSpPr>
          <p:spPr>
            <a:xfrm>
              <a:off x="864096" y="565259"/>
              <a:ext cx="70464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chemeClr val="accent3"/>
                  </a:solidFill>
                </a:rPr>
                <a:t>Back</a:t>
              </a:r>
            </a:p>
          </p:txBody>
        </p:sp>
      </p:grpSp>
      <p:sp>
        <p:nvSpPr>
          <p:cNvPr id="13" name="Rectangle 12"/>
          <p:cNvSpPr/>
          <p:nvPr/>
        </p:nvSpPr>
        <p:spPr>
          <a:xfrm>
            <a:off x="1369501" y="4435779"/>
            <a:ext cx="639546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This type of question will give you phrases which could be new titles for the text you have read. You must choose the </a:t>
            </a:r>
            <a:r>
              <a:rPr lang="en-GB" b="1" dirty="0">
                <a:latin typeface="Twinkl" pitchFamily="50" charset="0"/>
              </a:rPr>
              <a:t>most suitable new title</a:t>
            </a:r>
            <a:r>
              <a:rPr lang="en-GB" dirty="0">
                <a:latin typeface="Twinkl" pitchFamily="50" charset="0"/>
              </a:rPr>
              <a:t>.</a:t>
            </a:r>
            <a:br>
              <a:rPr lang="en-GB" dirty="0">
                <a:latin typeface="Twinkl" pitchFamily="50" charset="0"/>
              </a:rPr>
            </a:br>
            <a:endParaRPr lang="en-GB" dirty="0">
              <a:latin typeface="Twinkl" pitchFamily="50" charset="0"/>
            </a:endParaRPr>
          </a:p>
          <a:p>
            <a:pPr algn="ctr"/>
            <a:r>
              <a:rPr lang="en-GB" dirty="0">
                <a:latin typeface="Twinkl" pitchFamily="50" charset="0"/>
              </a:rPr>
              <a:t>Sometimes, you may be asked to </a:t>
            </a:r>
            <a:r>
              <a:rPr lang="en-GB" b="1" dirty="0">
                <a:latin typeface="Twinkl" pitchFamily="50" charset="0"/>
              </a:rPr>
              <a:t>write your own </a:t>
            </a:r>
            <a:r>
              <a:rPr lang="en-GB" dirty="0">
                <a:latin typeface="Twinkl" pitchFamily="50" charset="0"/>
              </a:rPr>
              <a:t>suitable new title for the text.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2113" y="1534166"/>
            <a:ext cx="5590242" cy="2611992"/>
          </a:xfrm>
          <a:prstGeom prst="rect">
            <a:avLst/>
          </a:prstGeom>
          <a:ln w="28575">
            <a:solidFill>
              <a:schemeClr val="accent3"/>
            </a:solidFill>
          </a:ln>
        </p:spPr>
      </p:pic>
    </p:spTree>
    <p:extLst>
      <p:ext uri="{BB962C8B-B14F-4D97-AF65-F5344CB8AC3E}">
        <p14:creationId xmlns:p14="http://schemas.microsoft.com/office/powerpoint/2010/main" val="657515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3" y="755092"/>
            <a:ext cx="8220075" cy="994306"/>
          </a:xfrm>
        </p:spPr>
        <p:txBody>
          <a:bodyPr/>
          <a:lstStyle/>
          <a:p>
            <a:pPr algn="ctr"/>
            <a:r>
              <a:rPr lang="en-GB" sz="3400" dirty="0">
                <a:latin typeface="Twinkl" pitchFamily="50" charset="0"/>
              </a:rPr>
              <a:t>The ‘</a:t>
            </a:r>
            <a:r>
              <a:rPr lang="en-GB" sz="3400" dirty="0">
                <a:solidFill>
                  <a:srgbClr val="FFC000"/>
                </a:solidFill>
                <a:latin typeface="Twinkl" pitchFamily="50" charset="0"/>
              </a:rPr>
              <a:t>Sum up the Message</a:t>
            </a:r>
            <a:r>
              <a:rPr lang="en-GB" sz="3400" dirty="0">
                <a:latin typeface="Twinkl" pitchFamily="50" charset="0"/>
              </a:rPr>
              <a:t>’ Questions</a:t>
            </a:r>
            <a:endParaRPr lang="en-GB" sz="3400" dirty="0"/>
          </a:p>
        </p:txBody>
      </p:sp>
      <p:grpSp>
        <p:nvGrpSpPr>
          <p:cNvPr id="9" name="Group 8"/>
          <p:cNvGrpSpPr/>
          <p:nvPr/>
        </p:nvGrpSpPr>
        <p:grpSpPr>
          <a:xfrm>
            <a:off x="457197" y="473172"/>
            <a:ext cx="1111545" cy="563841"/>
            <a:chOff x="457196" y="468005"/>
            <a:chExt cx="1111545" cy="563841"/>
          </a:xfrm>
        </p:grpSpPr>
        <p:pic>
          <p:nvPicPr>
            <p:cNvPr id="7" name="Picture 6">
              <a:hlinkClick r:id="rId2" action="ppaction://hlinksldjump"/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57196" y="468005"/>
              <a:ext cx="540183" cy="563841"/>
            </a:xfrm>
            <a:prstGeom prst="rect">
              <a:avLst/>
            </a:prstGeom>
          </p:spPr>
        </p:pic>
        <p:sp>
          <p:nvSpPr>
            <p:cNvPr id="8" name="TextBox 7">
              <a:hlinkClick r:id="rId2" action="ppaction://hlinksldjump"/>
            </p:cNvPr>
            <p:cNvSpPr txBox="1"/>
            <p:nvPr/>
          </p:nvSpPr>
          <p:spPr>
            <a:xfrm>
              <a:off x="864096" y="565259"/>
              <a:ext cx="70464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chemeClr val="accent3"/>
                  </a:solidFill>
                </a:rPr>
                <a:t>Back</a:t>
              </a:r>
            </a:p>
          </p:txBody>
        </p:sp>
      </p:grpSp>
      <p:sp>
        <p:nvSpPr>
          <p:cNvPr id="13" name="Rectangle 12"/>
          <p:cNvSpPr/>
          <p:nvPr/>
        </p:nvSpPr>
        <p:spPr>
          <a:xfrm>
            <a:off x="1086850" y="4280381"/>
            <a:ext cx="696076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This type of question will give you phrases which could sum up the key message of the text. You must choose the </a:t>
            </a:r>
            <a:r>
              <a:rPr lang="en-GB" b="1" dirty="0">
                <a:latin typeface="Twinkl" pitchFamily="50" charset="0"/>
              </a:rPr>
              <a:t>most </a:t>
            </a:r>
            <a:br>
              <a:rPr lang="en-GB" b="1" dirty="0">
                <a:latin typeface="Twinkl" pitchFamily="50" charset="0"/>
              </a:rPr>
            </a:br>
            <a:r>
              <a:rPr lang="en-GB" b="1" dirty="0">
                <a:latin typeface="Twinkl" pitchFamily="50" charset="0"/>
              </a:rPr>
              <a:t>reasonable summary</a:t>
            </a:r>
            <a:r>
              <a:rPr lang="en-GB" dirty="0">
                <a:latin typeface="Twinkl" pitchFamily="50" charset="0"/>
              </a:rPr>
              <a:t>.</a:t>
            </a:r>
            <a:br>
              <a:rPr lang="en-GB" b="1" dirty="0">
                <a:latin typeface="Twinkl" pitchFamily="50" charset="0"/>
              </a:rPr>
            </a:br>
            <a:endParaRPr lang="en-GB" dirty="0">
              <a:latin typeface="Twinkl" pitchFamily="50" charset="0"/>
            </a:endParaRPr>
          </a:p>
          <a:p>
            <a:pPr algn="ctr"/>
            <a:r>
              <a:rPr lang="en-GB" dirty="0">
                <a:latin typeface="Twinkl" pitchFamily="50" charset="0"/>
              </a:rPr>
              <a:t>Sometimes, you may be asked to </a:t>
            </a:r>
            <a:r>
              <a:rPr lang="en-GB" b="1" dirty="0">
                <a:latin typeface="Twinkl" pitchFamily="50" charset="0"/>
              </a:rPr>
              <a:t>write your own </a:t>
            </a:r>
            <a:r>
              <a:rPr lang="en-GB" dirty="0">
                <a:latin typeface="Twinkl" pitchFamily="50" charset="0"/>
              </a:rPr>
              <a:t>summary of the text’s main message.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1437" y="1749398"/>
            <a:ext cx="4471594" cy="2275341"/>
          </a:xfrm>
          <a:prstGeom prst="rect">
            <a:avLst/>
          </a:prstGeom>
          <a:ln w="28575">
            <a:solidFill>
              <a:schemeClr val="accent3"/>
            </a:solidFill>
          </a:ln>
        </p:spPr>
      </p:pic>
    </p:spTree>
    <p:extLst>
      <p:ext uri="{BB962C8B-B14F-4D97-AF65-F5344CB8AC3E}">
        <p14:creationId xmlns:p14="http://schemas.microsoft.com/office/powerpoint/2010/main" val="1964042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473172"/>
            <a:ext cx="8220075" cy="994306"/>
          </a:xfrm>
        </p:spPr>
        <p:txBody>
          <a:bodyPr/>
          <a:lstStyle/>
          <a:p>
            <a:pPr algn="ctr"/>
            <a:r>
              <a:rPr lang="en-GB" sz="3400" dirty="0">
                <a:latin typeface="Twinkl" pitchFamily="50" charset="0"/>
              </a:rPr>
              <a:t>The ‘</a:t>
            </a:r>
            <a:r>
              <a:rPr lang="en-GB" sz="3400" dirty="0">
                <a:solidFill>
                  <a:srgbClr val="FFC000"/>
                </a:solidFill>
                <a:latin typeface="Twinkl" pitchFamily="50" charset="0"/>
              </a:rPr>
              <a:t>True or False</a:t>
            </a:r>
            <a:r>
              <a:rPr lang="en-GB" sz="3400" dirty="0">
                <a:latin typeface="Twinkl" pitchFamily="50" charset="0"/>
              </a:rPr>
              <a:t>’ Questions</a:t>
            </a:r>
            <a:endParaRPr lang="en-GB" sz="3400" dirty="0"/>
          </a:p>
        </p:txBody>
      </p:sp>
      <p:grpSp>
        <p:nvGrpSpPr>
          <p:cNvPr id="9" name="Group 8"/>
          <p:cNvGrpSpPr/>
          <p:nvPr/>
        </p:nvGrpSpPr>
        <p:grpSpPr>
          <a:xfrm>
            <a:off x="457197" y="473172"/>
            <a:ext cx="1111545" cy="563841"/>
            <a:chOff x="457196" y="468005"/>
            <a:chExt cx="1111545" cy="563841"/>
          </a:xfrm>
        </p:grpSpPr>
        <p:pic>
          <p:nvPicPr>
            <p:cNvPr id="7" name="Picture 6">
              <a:hlinkClick r:id="rId2" action="ppaction://hlinksldjump"/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57196" y="468005"/>
              <a:ext cx="540183" cy="563841"/>
            </a:xfrm>
            <a:prstGeom prst="rect">
              <a:avLst/>
            </a:prstGeom>
          </p:spPr>
        </p:pic>
        <p:sp>
          <p:nvSpPr>
            <p:cNvPr id="8" name="TextBox 7">
              <a:hlinkClick r:id="rId2" action="ppaction://hlinksldjump"/>
            </p:cNvPr>
            <p:cNvSpPr txBox="1"/>
            <p:nvPr/>
          </p:nvSpPr>
          <p:spPr>
            <a:xfrm>
              <a:off x="864096" y="565259"/>
              <a:ext cx="70464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chemeClr val="accent3"/>
                  </a:solidFill>
                </a:rPr>
                <a:t>Back</a:t>
              </a:r>
            </a:p>
          </p:txBody>
        </p:sp>
      </p:grpSp>
      <p:sp>
        <p:nvSpPr>
          <p:cNvPr id="13" name="Rectangle 12"/>
          <p:cNvSpPr/>
          <p:nvPr/>
        </p:nvSpPr>
        <p:spPr>
          <a:xfrm>
            <a:off x="1625605" y="4447645"/>
            <a:ext cx="589279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This type of question will give you four different sentences which summarise what you have read. It will ask you to </a:t>
            </a:r>
            <a:r>
              <a:rPr lang="en-GB" b="1" dirty="0">
                <a:latin typeface="Twinkl" pitchFamily="50" charset="0"/>
              </a:rPr>
              <a:t>tick</a:t>
            </a:r>
            <a:r>
              <a:rPr lang="en-GB" dirty="0">
                <a:latin typeface="Twinkl" pitchFamily="50" charset="0"/>
              </a:rPr>
              <a:t> whether they are </a:t>
            </a:r>
            <a:r>
              <a:rPr lang="en-GB" b="1" dirty="0">
                <a:latin typeface="Twinkl" pitchFamily="50" charset="0"/>
              </a:rPr>
              <a:t>true or false.</a:t>
            </a:r>
            <a:endParaRPr lang="en-GB" dirty="0">
              <a:latin typeface="Twinkl" pitchFamily="50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04"/>
          <a:stretch/>
        </p:blipFill>
        <p:spPr>
          <a:xfrm>
            <a:off x="2014643" y="1647881"/>
            <a:ext cx="5114711" cy="2619361"/>
          </a:xfrm>
          <a:prstGeom prst="rect">
            <a:avLst/>
          </a:prstGeom>
          <a:ln w="28575">
            <a:solidFill>
              <a:schemeClr val="accent3"/>
            </a:solidFill>
          </a:ln>
        </p:spPr>
      </p:pic>
      <p:sp>
        <p:nvSpPr>
          <p:cNvPr id="2" name="Rectangle 1"/>
          <p:cNvSpPr/>
          <p:nvPr/>
        </p:nvSpPr>
        <p:spPr>
          <a:xfrm>
            <a:off x="1832993" y="5551378"/>
            <a:ext cx="54780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latin typeface="Twinkl" pitchFamily="50" charset="0"/>
              </a:rPr>
              <a:t>Be careful: </a:t>
            </a:r>
            <a:r>
              <a:rPr lang="en-GB" dirty="0">
                <a:latin typeface="Twinkl" pitchFamily="50" charset="0"/>
              </a:rPr>
              <a:t>the false sentences are purposely close to real things which happen within the text.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0337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7" y="755092"/>
            <a:ext cx="8220075" cy="994306"/>
          </a:xfrm>
        </p:spPr>
        <p:txBody>
          <a:bodyPr/>
          <a:lstStyle/>
          <a:p>
            <a:pPr algn="ctr"/>
            <a:r>
              <a:rPr lang="en-GB" sz="3400" dirty="0">
                <a:latin typeface="Twinkl" pitchFamily="50" charset="0"/>
              </a:rPr>
              <a:t>What Might </a:t>
            </a:r>
            <a:r>
              <a:rPr lang="en-GB" sz="3400" dirty="0">
                <a:solidFill>
                  <a:srgbClr val="FFC000"/>
                </a:solidFill>
                <a:latin typeface="Twinkl" pitchFamily="50" charset="0"/>
              </a:rPr>
              <a:t>Summarising Sheba </a:t>
            </a:r>
            <a:r>
              <a:rPr lang="en-GB" sz="3400" dirty="0">
                <a:latin typeface="Twinkl" pitchFamily="50" charset="0"/>
              </a:rPr>
              <a:t>Ask?</a:t>
            </a:r>
            <a:endParaRPr lang="en-GB" sz="3400" dirty="0"/>
          </a:p>
        </p:txBody>
      </p:sp>
      <p:grpSp>
        <p:nvGrpSpPr>
          <p:cNvPr id="9" name="Group 8"/>
          <p:cNvGrpSpPr/>
          <p:nvPr/>
        </p:nvGrpSpPr>
        <p:grpSpPr>
          <a:xfrm>
            <a:off x="457197" y="473172"/>
            <a:ext cx="1111545" cy="563841"/>
            <a:chOff x="457196" y="468005"/>
            <a:chExt cx="1111545" cy="563841"/>
          </a:xfrm>
        </p:grpSpPr>
        <p:pic>
          <p:nvPicPr>
            <p:cNvPr id="7" name="Picture 6">
              <a:hlinkClick r:id="rId2" action="ppaction://hlinksldjump"/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57196" y="468005"/>
              <a:ext cx="540183" cy="563841"/>
            </a:xfrm>
            <a:prstGeom prst="rect">
              <a:avLst/>
            </a:prstGeom>
          </p:spPr>
        </p:pic>
        <p:sp>
          <p:nvSpPr>
            <p:cNvPr id="8" name="TextBox 7">
              <a:hlinkClick r:id="rId2" action="ppaction://hlinksldjump"/>
            </p:cNvPr>
            <p:cNvSpPr txBox="1"/>
            <p:nvPr/>
          </p:nvSpPr>
          <p:spPr>
            <a:xfrm>
              <a:off x="864096" y="565259"/>
              <a:ext cx="70464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chemeClr val="accent3"/>
                  </a:solidFill>
                </a:rPr>
                <a:t>Back</a:t>
              </a:r>
            </a:p>
          </p:txBody>
        </p:sp>
      </p:grp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2BD89DE5-B43D-46F0-BCD1-987B26D98798}"/>
              </a:ext>
            </a:extLst>
          </p:cNvPr>
          <p:cNvSpPr txBox="1">
            <a:spLocks/>
          </p:cNvSpPr>
          <p:nvPr/>
        </p:nvSpPr>
        <p:spPr>
          <a:xfrm>
            <a:off x="1696048" y="1853225"/>
            <a:ext cx="5758919" cy="41770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1800" dirty="0">
                <a:latin typeface="Twinkl" pitchFamily="50" charset="0"/>
              </a:rPr>
              <a:t>Summarising Sheba might ask questions like these:</a:t>
            </a:r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2F2C95FC-3B05-433C-A7A0-126CC56DD7BB}"/>
              </a:ext>
            </a:extLst>
          </p:cNvPr>
          <p:cNvSpPr txBox="1">
            <a:spLocks/>
          </p:cNvSpPr>
          <p:nvPr/>
        </p:nvSpPr>
        <p:spPr>
          <a:xfrm>
            <a:off x="997380" y="2339277"/>
            <a:ext cx="7179317" cy="5334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800" dirty="0">
                <a:latin typeface="Twinkl" pitchFamily="50" charset="0"/>
              </a:rPr>
              <a:t>What is the main theme, argument or message of this paragraph?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D7B4FA6F-37C9-497F-AC91-FF4F156038BC}"/>
              </a:ext>
            </a:extLst>
          </p:cNvPr>
          <p:cNvSpPr txBox="1">
            <a:spLocks/>
          </p:cNvSpPr>
          <p:nvPr/>
        </p:nvSpPr>
        <p:spPr>
          <a:xfrm>
            <a:off x="1838020" y="2941027"/>
            <a:ext cx="5498036" cy="5334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800" dirty="0">
                <a:latin typeface="Twinkl" pitchFamily="50" charset="0"/>
              </a:rPr>
              <a:t>Can you describe what happened in this chapter?</a:t>
            </a:r>
          </a:p>
        </p:txBody>
      </p:sp>
      <p:sp>
        <p:nvSpPr>
          <p:cNvPr id="23" name="Content Placeholder 2">
            <a:extLst>
              <a:ext uri="{FF2B5EF4-FFF2-40B4-BE49-F238E27FC236}">
                <a16:creationId xmlns:a16="http://schemas.microsoft.com/office/drawing/2014/main" id="{276C8E38-48BF-4A9A-8E0C-E8EA750F2627}"/>
              </a:ext>
            </a:extLst>
          </p:cNvPr>
          <p:cNvSpPr txBox="1">
            <a:spLocks/>
          </p:cNvSpPr>
          <p:nvPr/>
        </p:nvSpPr>
        <p:spPr>
          <a:xfrm>
            <a:off x="1475413" y="3542777"/>
            <a:ext cx="6223250" cy="5334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800" dirty="0">
                <a:latin typeface="Twinkl" pitchFamily="50" charset="0"/>
              </a:rPr>
              <a:t>Write a new blurb for this story using 20 words or less.</a:t>
            </a:r>
          </a:p>
        </p:txBody>
      </p:sp>
      <p:sp>
        <p:nvSpPr>
          <p:cNvPr id="24" name="Content Placeholder 2">
            <a:extLst>
              <a:ext uri="{FF2B5EF4-FFF2-40B4-BE49-F238E27FC236}">
                <a16:creationId xmlns:a16="http://schemas.microsoft.com/office/drawing/2014/main" id="{52A41505-4823-4E3A-AA02-025FBDD8E707}"/>
              </a:ext>
            </a:extLst>
          </p:cNvPr>
          <p:cNvSpPr txBox="1">
            <a:spLocks/>
          </p:cNvSpPr>
          <p:nvPr/>
        </p:nvSpPr>
        <p:spPr>
          <a:xfrm>
            <a:off x="1407096" y="4144527"/>
            <a:ext cx="6359885" cy="5334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800" dirty="0">
                <a:latin typeface="Twinkl" pitchFamily="50" charset="0"/>
              </a:rPr>
              <a:t>Can you describe what happened in three short sentences?</a:t>
            </a:r>
          </a:p>
        </p:txBody>
      </p:sp>
      <p:sp>
        <p:nvSpPr>
          <p:cNvPr id="25" name="Content Placeholder 2">
            <a:extLst>
              <a:ext uri="{FF2B5EF4-FFF2-40B4-BE49-F238E27FC236}">
                <a16:creationId xmlns:a16="http://schemas.microsoft.com/office/drawing/2014/main" id="{B5C2D611-B336-4E95-9AE1-BDF9DE547AA1}"/>
              </a:ext>
            </a:extLst>
          </p:cNvPr>
          <p:cNvSpPr txBox="1">
            <a:spLocks/>
          </p:cNvSpPr>
          <p:nvPr/>
        </p:nvSpPr>
        <p:spPr>
          <a:xfrm>
            <a:off x="3010111" y="4746277"/>
            <a:ext cx="3153854" cy="5334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800" dirty="0">
                <a:latin typeface="Twinkl" pitchFamily="50" charset="0"/>
              </a:rPr>
              <a:t>How would you sum up…?</a:t>
            </a:r>
          </a:p>
        </p:txBody>
      </p:sp>
      <p:sp>
        <p:nvSpPr>
          <p:cNvPr id="26" name="Content Placeholder 2">
            <a:extLst>
              <a:ext uri="{FF2B5EF4-FFF2-40B4-BE49-F238E27FC236}">
                <a16:creationId xmlns:a16="http://schemas.microsoft.com/office/drawing/2014/main" id="{257BD728-D17A-4207-AA7C-D8BF3D0502E2}"/>
              </a:ext>
            </a:extLst>
          </p:cNvPr>
          <p:cNvSpPr txBox="1">
            <a:spLocks/>
          </p:cNvSpPr>
          <p:nvPr/>
        </p:nvSpPr>
        <p:spPr>
          <a:xfrm>
            <a:off x="1696048" y="5348029"/>
            <a:ext cx="5781980" cy="5334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800" dirty="0">
                <a:latin typeface="Twinkl" pitchFamily="50" charset="0"/>
              </a:rPr>
              <a:t>What is the most important message in this book?</a:t>
            </a:r>
          </a:p>
        </p:txBody>
      </p:sp>
    </p:spTree>
    <p:extLst>
      <p:ext uri="{BB962C8B-B14F-4D97-AF65-F5344CB8AC3E}">
        <p14:creationId xmlns:p14="http://schemas.microsoft.com/office/powerpoint/2010/main" val="791864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0" grpId="0"/>
      <p:bldP spid="22" grpId="0"/>
      <p:bldP spid="23" grpId="0"/>
      <p:bldP spid="24" grpId="0"/>
      <p:bldP spid="25" grpId="0"/>
      <p:bldP spid="2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3" y="473487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Twinkl" pitchFamily="50" charset="0"/>
              </a:rPr>
              <a:t>Let’s Explore </a:t>
            </a:r>
            <a:r>
              <a:rPr lang="en-GB" sz="3600" dirty="0">
                <a:solidFill>
                  <a:srgbClr val="FFC000"/>
                </a:solidFill>
                <a:latin typeface="Twinkl" pitchFamily="50" charset="0"/>
              </a:rPr>
              <a:t>Summarising Sheba </a:t>
            </a:r>
            <a:r>
              <a:rPr lang="en-GB" sz="3600" dirty="0">
                <a:latin typeface="Twinkl" pitchFamily="50" charset="0"/>
              </a:rPr>
              <a:t>Questions Together</a:t>
            </a:r>
            <a:endParaRPr lang="en-GB" sz="3400" dirty="0"/>
          </a:p>
        </p:txBody>
      </p:sp>
      <p:sp>
        <p:nvSpPr>
          <p:cNvPr id="3" name="Rectangle 2"/>
          <p:cNvSpPr/>
          <p:nvPr/>
        </p:nvSpPr>
        <p:spPr>
          <a:xfrm>
            <a:off x="461963" y="1569122"/>
            <a:ext cx="810787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Read the extract from Our Teachers Are Superheroes and answer the questions as a class. </a:t>
            </a:r>
          </a:p>
        </p:txBody>
      </p:sp>
      <p:sp>
        <p:nvSpPr>
          <p:cNvPr id="28" name="Content Placeholder 2">
            <a:extLst>
              <a:ext uri="{FF2B5EF4-FFF2-40B4-BE49-F238E27FC236}">
                <a16:creationId xmlns:a16="http://schemas.microsoft.com/office/drawing/2014/main" id="{1CBDF38C-2FFE-4B27-818E-00932B1AA75E}"/>
              </a:ext>
            </a:extLst>
          </p:cNvPr>
          <p:cNvSpPr txBox="1">
            <a:spLocks/>
          </p:cNvSpPr>
          <p:nvPr/>
        </p:nvSpPr>
        <p:spPr>
          <a:xfrm>
            <a:off x="1905001" y="5928358"/>
            <a:ext cx="5591174" cy="418418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Read the rest of Our Teachers Are Superheroes </a:t>
            </a:r>
            <a:r>
              <a:rPr lang="en-GB" b="1" dirty="0">
                <a:hlinkClick r:id="rId2"/>
              </a:rPr>
              <a:t>here</a:t>
            </a:r>
            <a:r>
              <a:rPr lang="en-GB" dirty="0"/>
              <a:t>.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C1D29071-4F43-4673-A04F-37CB366068EB}"/>
              </a:ext>
            </a:extLst>
          </p:cNvPr>
          <p:cNvSpPr txBox="1">
            <a:spLocks/>
          </p:cNvSpPr>
          <p:nvPr/>
        </p:nvSpPr>
        <p:spPr>
          <a:xfrm>
            <a:off x="2621398" y="2207050"/>
            <a:ext cx="3901200" cy="4184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1800" dirty="0">
                <a:latin typeface="Twinkl" pitchFamily="50" charset="0"/>
              </a:rPr>
              <a:t>Click on the image to read the text.</a:t>
            </a:r>
          </a:p>
        </p:txBody>
      </p:sp>
      <p:pic>
        <p:nvPicPr>
          <p:cNvPr id="7" name="Picture 6">
            <a:hlinkClick r:id="rId3" action="ppaction://hlinksldjump"/>
            <a:extLst>
              <a:ext uri="{FF2B5EF4-FFF2-40B4-BE49-F238E27FC236}">
                <a16:creationId xmlns:a16="http://schemas.microsoft.com/office/drawing/2014/main" id="{08396F21-FC0C-45E0-A99D-1DF2EAE145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5631" y="2719987"/>
            <a:ext cx="1972738" cy="3025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531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8" grpId="0"/>
      <p:bldP spid="2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3" y="579814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Twinkl" pitchFamily="50" charset="0"/>
              </a:rPr>
              <a:t>Let’s Explore </a:t>
            </a:r>
            <a:r>
              <a:rPr lang="en-GB" sz="3600" dirty="0">
                <a:solidFill>
                  <a:srgbClr val="FFC000"/>
                </a:solidFill>
                <a:latin typeface="Twinkl" pitchFamily="50" charset="0"/>
              </a:rPr>
              <a:t>Summarising Sheba </a:t>
            </a:r>
            <a:r>
              <a:rPr lang="en-GB" sz="3600" dirty="0">
                <a:latin typeface="Twinkl" pitchFamily="50" charset="0"/>
              </a:rPr>
              <a:t>Questions Together</a:t>
            </a:r>
            <a:endParaRPr lang="en-GB" sz="3400" dirty="0"/>
          </a:p>
        </p:txBody>
      </p:sp>
      <p:sp>
        <p:nvSpPr>
          <p:cNvPr id="3" name="Rectangle 2"/>
          <p:cNvSpPr/>
          <p:nvPr/>
        </p:nvSpPr>
        <p:spPr>
          <a:xfrm>
            <a:off x="518061" y="1750128"/>
            <a:ext cx="810787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Read the extract from Our Teachers Are Superheroes and answer the questions as a class. 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7BB07A4B-616B-4ED1-8472-BDC30D781125}"/>
              </a:ext>
            </a:extLst>
          </p:cNvPr>
          <p:cNvSpPr txBox="1">
            <a:spLocks/>
          </p:cNvSpPr>
          <p:nvPr/>
        </p:nvSpPr>
        <p:spPr>
          <a:xfrm>
            <a:off x="1607897" y="4194620"/>
            <a:ext cx="5917418" cy="580268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latin typeface="Twinkl" pitchFamily="50" charset="0"/>
              </a:rPr>
              <a:t>This chapter is called </a:t>
            </a:r>
            <a:r>
              <a:rPr lang="en-GB" sz="1400" b="1" dirty="0">
                <a:latin typeface="Twinkl" pitchFamily="50" charset="0"/>
              </a:rPr>
              <a:t>Superpowers.</a:t>
            </a:r>
            <a:r>
              <a:rPr lang="en-GB" sz="1400" dirty="0">
                <a:latin typeface="Twinkl" pitchFamily="50" charset="0"/>
              </a:rPr>
              <a:t> </a:t>
            </a:r>
            <a:br>
              <a:rPr lang="en-GB" sz="1400" dirty="0">
                <a:latin typeface="Twinkl" pitchFamily="50" charset="0"/>
              </a:rPr>
            </a:br>
            <a:r>
              <a:rPr lang="en-GB" sz="1400" dirty="0">
                <a:latin typeface="Twinkl" pitchFamily="50" charset="0"/>
              </a:rPr>
              <a:t>Based on what you have read so far, write a new title for the chapter.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477EE5F8-A406-49A4-AD4F-FEF5D8E10E8F}"/>
              </a:ext>
            </a:extLst>
          </p:cNvPr>
          <p:cNvSpPr txBox="1">
            <a:spLocks/>
          </p:cNvSpPr>
          <p:nvPr/>
        </p:nvSpPr>
        <p:spPr>
          <a:xfrm>
            <a:off x="1607897" y="2571260"/>
            <a:ext cx="5928205" cy="1448558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GB" sz="1500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  <a:t>What is the main message in the first two paragraphs? Tick </a:t>
            </a:r>
            <a:r>
              <a:rPr lang="en-GB" sz="1500" b="1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  <a:t>one</a:t>
            </a:r>
            <a:r>
              <a:rPr lang="en-GB" sz="1500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500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  <a:t>	That children like superheroes.</a:t>
            </a:r>
            <a:br>
              <a:rPr lang="en-GB" sz="1500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GB" sz="1500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  <a:t>	That Mr Jay had great enthusiasm.</a:t>
            </a:r>
            <a:br>
              <a:rPr lang="en-GB" sz="1500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GB" sz="1500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  <a:t>	That the teachers were dressed up as superheroes.</a:t>
            </a:r>
            <a:br>
              <a:rPr lang="en-GB" sz="1500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GB" sz="1500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  <a:t>	That the children were gathered at school.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2C253940-8B7D-4F9F-B8CD-1014061D066D}"/>
              </a:ext>
            </a:extLst>
          </p:cNvPr>
          <p:cNvSpPr txBox="1">
            <a:spLocks/>
          </p:cNvSpPr>
          <p:nvPr/>
        </p:nvSpPr>
        <p:spPr>
          <a:xfrm>
            <a:off x="1607897" y="4949690"/>
            <a:ext cx="5928205" cy="373979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endParaRPr lang="en-GB" sz="500" dirty="0">
              <a:latin typeface="Twinkl" pitchFamily="50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en-GB" sz="1400" dirty="0">
                <a:latin typeface="Twinkl" pitchFamily="50" charset="0"/>
              </a:rPr>
              <a:t>Sum up Benji’s preferred superpower in fewer than ten words.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2D9203F-A327-4FAE-9337-670502001077}"/>
              </a:ext>
            </a:extLst>
          </p:cNvPr>
          <p:cNvSpPr/>
          <p:nvPr/>
        </p:nvSpPr>
        <p:spPr>
          <a:xfrm>
            <a:off x="2346760" y="2979630"/>
            <a:ext cx="161374" cy="1653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3F37767-FB36-46D6-B2F3-A38396DA692C}"/>
              </a:ext>
            </a:extLst>
          </p:cNvPr>
          <p:cNvSpPr/>
          <p:nvPr/>
        </p:nvSpPr>
        <p:spPr>
          <a:xfrm>
            <a:off x="2346760" y="3227280"/>
            <a:ext cx="161374" cy="1653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791DBCE-47B7-4114-84F4-0AFAB9D00CB3}"/>
              </a:ext>
            </a:extLst>
          </p:cNvPr>
          <p:cNvSpPr/>
          <p:nvPr/>
        </p:nvSpPr>
        <p:spPr>
          <a:xfrm>
            <a:off x="2346760" y="3471354"/>
            <a:ext cx="161374" cy="1653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AA6E86B-3834-4F1A-B190-17464271276C}"/>
              </a:ext>
            </a:extLst>
          </p:cNvPr>
          <p:cNvSpPr/>
          <p:nvPr/>
        </p:nvSpPr>
        <p:spPr>
          <a:xfrm>
            <a:off x="2346760" y="3715428"/>
            <a:ext cx="161374" cy="1653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6401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 animBg="1"/>
      <p:bldP spid="16" grpId="0" animBg="1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3" y="558551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Twinkl" pitchFamily="50" charset="0"/>
              </a:rPr>
              <a:t>Let’s Explore </a:t>
            </a:r>
            <a:r>
              <a:rPr lang="en-GB" sz="3600" dirty="0">
                <a:solidFill>
                  <a:srgbClr val="FFC000"/>
                </a:solidFill>
                <a:latin typeface="Twinkl" pitchFamily="50" charset="0"/>
              </a:rPr>
              <a:t>Summarising Sheba </a:t>
            </a:r>
            <a:r>
              <a:rPr lang="en-GB" sz="3600" dirty="0">
                <a:latin typeface="Twinkl" pitchFamily="50" charset="0"/>
              </a:rPr>
              <a:t>Questions Together</a:t>
            </a:r>
            <a:endParaRPr lang="en-GB" sz="3400" dirty="0"/>
          </a:p>
        </p:txBody>
      </p:sp>
      <p:sp>
        <p:nvSpPr>
          <p:cNvPr id="3" name="Rectangle 2"/>
          <p:cNvSpPr/>
          <p:nvPr/>
        </p:nvSpPr>
        <p:spPr>
          <a:xfrm>
            <a:off x="518061" y="1611907"/>
            <a:ext cx="810787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Read the extract from Our Teachers Are Superheroes and answer the questions as a class. 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373C12F3-7366-4B27-8305-969636C001EB}"/>
              </a:ext>
            </a:extLst>
          </p:cNvPr>
          <p:cNvSpPr txBox="1">
            <a:spLocks/>
          </p:cNvSpPr>
          <p:nvPr/>
        </p:nvSpPr>
        <p:spPr>
          <a:xfrm>
            <a:off x="1607897" y="2317288"/>
            <a:ext cx="5928205" cy="2583713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txBody>
          <a:bodyPr vert="horz" lIns="180000" tIns="18000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400" dirty="0">
                <a:latin typeface="Twinkl" pitchFamily="50" charset="0"/>
              </a:rPr>
              <a:t>Number the following events 1-5 to show the order in which they appear in the text. The first one has been done for you. </a:t>
            </a:r>
          </a:p>
        </p:txBody>
      </p:sp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D613EFC3-B7BC-49C2-8A3E-8A35D5C7B0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2014635"/>
              </p:ext>
            </p:extLst>
          </p:nvPr>
        </p:nvGraphicFramePr>
        <p:xfrm>
          <a:off x="1711842" y="3133547"/>
          <a:ext cx="5624622" cy="15609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39577">
                  <a:extLst>
                    <a:ext uri="{9D8B030D-6E8A-4147-A177-3AD203B41FA5}">
                      <a16:colId xmlns:a16="http://schemas.microsoft.com/office/drawing/2014/main" val="3168109098"/>
                    </a:ext>
                  </a:extLst>
                </a:gridCol>
                <a:gridCol w="257308">
                  <a:extLst>
                    <a:ext uri="{9D8B030D-6E8A-4147-A177-3AD203B41FA5}">
                      <a16:colId xmlns:a16="http://schemas.microsoft.com/office/drawing/2014/main" val="159242712"/>
                    </a:ext>
                  </a:extLst>
                </a:gridCol>
                <a:gridCol w="427737">
                  <a:extLst>
                    <a:ext uri="{9D8B030D-6E8A-4147-A177-3AD203B41FA5}">
                      <a16:colId xmlns:a16="http://schemas.microsoft.com/office/drawing/2014/main" val="3215648613"/>
                    </a:ext>
                  </a:extLst>
                </a:gridCol>
              </a:tblGrid>
              <a:tr h="252831">
                <a:tc>
                  <a:txBody>
                    <a:bodyPr/>
                    <a:lstStyle/>
                    <a:p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Twinkl" pitchFamily="50" charset="0"/>
                        </a:rPr>
                        <a:t>My Jay said that they had some interesting ideas.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Twinkl" pitchFamily="50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b="0" dirty="0">
                        <a:solidFill>
                          <a:schemeClr val="tx1"/>
                        </a:solidFill>
                        <a:latin typeface="Twinkl" pitchFamily="50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b="0" dirty="0">
                        <a:solidFill>
                          <a:schemeClr val="tx1"/>
                        </a:solidFill>
                        <a:latin typeface="Twinkl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2447327"/>
                  </a:ext>
                </a:extLst>
              </a:tr>
              <a:tr h="252831">
                <a:tc>
                  <a:txBody>
                    <a:bodyPr/>
                    <a:lstStyle/>
                    <a:p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Twinkl" pitchFamily="50" charset="0"/>
                        </a:rPr>
                        <a:t>Benji tapped Freya on the shoulder.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Twinkl" pitchFamily="50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b="0" dirty="0">
                        <a:solidFill>
                          <a:schemeClr val="tx1"/>
                        </a:solidFill>
                        <a:latin typeface="Twinkl" pitchFamily="50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b="0" dirty="0">
                        <a:solidFill>
                          <a:schemeClr val="tx1"/>
                        </a:solidFill>
                        <a:latin typeface="Twinkl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6559782"/>
                  </a:ext>
                </a:extLst>
              </a:tr>
              <a:tr h="252831">
                <a:tc>
                  <a:txBody>
                    <a:bodyPr/>
                    <a:lstStyle/>
                    <a:p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Twinkl" pitchFamily="50" charset="0"/>
                        </a:rPr>
                        <a:t>Someone said that they would like to be able to fly.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Twinkl" pitchFamily="50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b="0" dirty="0">
                        <a:solidFill>
                          <a:schemeClr val="tx1"/>
                        </a:solidFill>
                        <a:latin typeface="Twinkl" pitchFamily="50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Twinkl" pitchFamily="50" charset="0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4339737"/>
                  </a:ext>
                </a:extLst>
              </a:tr>
              <a:tr h="252831"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Twinkl" pitchFamily="50" charset="0"/>
                        </a:rPr>
                        <a:t>Freya and Benji live on the same street.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b="0" dirty="0">
                        <a:solidFill>
                          <a:schemeClr val="tx1"/>
                        </a:solidFill>
                        <a:latin typeface="Twinkl" pitchFamily="50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b="0" dirty="0">
                        <a:solidFill>
                          <a:schemeClr val="tx1"/>
                        </a:solidFill>
                        <a:latin typeface="Twinkl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14111094"/>
                  </a:ext>
                </a:extLst>
              </a:tr>
              <a:tr h="3417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Twinkl" pitchFamily="50" charset="0"/>
                        </a:rPr>
                        <a:t>Freya called Benji annoying.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b="0" dirty="0">
                        <a:solidFill>
                          <a:schemeClr val="tx1"/>
                        </a:solidFill>
                        <a:latin typeface="Twinkl" pitchFamily="50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b="0" dirty="0">
                        <a:solidFill>
                          <a:schemeClr val="tx1"/>
                        </a:solidFill>
                        <a:latin typeface="Twinkl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05374653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952" y="4591049"/>
            <a:ext cx="1422653" cy="1717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197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7A8D0444-E49A-4B28-92A6-45944D4C1ADC}"/>
              </a:ext>
            </a:extLst>
          </p:cNvPr>
          <p:cNvGrpSpPr/>
          <p:nvPr/>
        </p:nvGrpSpPr>
        <p:grpSpPr>
          <a:xfrm>
            <a:off x="419986" y="236316"/>
            <a:ext cx="8363178" cy="6412134"/>
            <a:chOff x="685800" y="642937"/>
            <a:chExt cx="7267575" cy="5572125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65618993-3D90-4E23-B0B6-BDD5888432A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85800" y="642937"/>
              <a:ext cx="3638550" cy="5572125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43C8DEF-B06D-423B-AE68-14B08273F58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324350" y="671512"/>
              <a:ext cx="3629025" cy="5543550"/>
            </a:xfrm>
            <a:prstGeom prst="rect">
              <a:avLst/>
            </a:prstGeom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617217A-9A26-4BBD-B320-F793890F5444}"/>
                </a:ext>
              </a:extLst>
            </p:cNvPr>
            <p:cNvSpPr/>
            <p:nvPr/>
          </p:nvSpPr>
          <p:spPr>
            <a:xfrm>
              <a:off x="4457700" y="5353050"/>
              <a:ext cx="3378492" cy="4381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7836192" y="6172224"/>
            <a:ext cx="1111545" cy="563841"/>
            <a:chOff x="457196" y="468005"/>
            <a:chExt cx="1111545" cy="563841"/>
          </a:xfrm>
        </p:grpSpPr>
        <p:pic>
          <p:nvPicPr>
            <p:cNvPr id="5" name="Picture 4">
              <a:hlinkClick r:id="rId4" action="ppaction://hlinksldjump"/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57196" y="468005"/>
              <a:ext cx="540183" cy="563841"/>
            </a:xfrm>
            <a:prstGeom prst="rect">
              <a:avLst/>
            </a:prstGeom>
          </p:spPr>
        </p:pic>
        <p:sp>
          <p:nvSpPr>
            <p:cNvPr id="6" name="TextBox 5">
              <a:hlinkClick r:id="rId4" action="ppaction://hlinksldjump"/>
            </p:cNvPr>
            <p:cNvSpPr txBox="1"/>
            <p:nvPr/>
          </p:nvSpPr>
          <p:spPr>
            <a:xfrm>
              <a:off x="864096" y="565259"/>
              <a:ext cx="70464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chemeClr val="accent3"/>
                  </a:solidFill>
                </a:rPr>
                <a:t>Back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385348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20"/>
          <p:cNvSpPr>
            <a:spLocks noGrp="1"/>
          </p:cNvSpPr>
          <p:nvPr>
            <p:ph type="title"/>
          </p:nvPr>
        </p:nvSpPr>
        <p:spPr>
          <a:xfrm>
            <a:off x="461962" y="47317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Twinkl" pitchFamily="50" charset="0"/>
              </a:rPr>
              <a:t>Summing Up </a:t>
            </a:r>
            <a:r>
              <a:rPr lang="en-GB" sz="3600" dirty="0">
                <a:solidFill>
                  <a:srgbClr val="FFC000"/>
                </a:solidFill>
                <a:latin typeface="Twinkl" pitchFamily="50" charset="0"/>
              </a:rPr>
              <a:t>Summarising Sheba</a:t>
            </a:r>
            <a:endParaRPr lang="en-GB" sz="3400" dirty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2BD89DE5-B43D-46F0-BCD1-987B26D98798}"/>
              </a:ext>
            </a:extLst>
          </p:cNvPr>
          <p:cNvSpPr txBox="1">
            <a:spLocks/>
          </p:cNvSpPr>
          <p:nvPr/>
        </p:nvSpPr>
        <p:spPr>
          <a:xfrm>
            <a:off x="869274" y="1442592"/>
            <a:ext cx="7405450" cy="7158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000" dirty="0">
                <a:latin typeface="Twinkl" pitchFamily="50" charset="0"/>
              </a:rPr>
              <a:t>Prove your understanding of what Summarising Sheba does by answering the following questions: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61FE79B5-66D8-4318-9036-3D54F9B76400}"/>
              </a:ext>
            </a:extLst>
          </p:cNvPr>
          <p:cNvSpPr txBox="1">
            <a:spLocks/>
          </p:cNvSpPr>
          <p:nvPr/>
        </p:nvSpPr>
        <p:spPr>
          <a:xfrm>
            <a:off x="461963" y="2436897"/>
            <a:ext cx="8192258" cy="5334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>
                <a:latin typeface="Twinkl" pitchFamily="50" charset="0"/>
              </a:rPr>
              <a:t>What does Summarising Sheba help you to do?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AFB19929-23A3-481E-A7ED-E885C4376BEC}"/>
              </a:ext>
            </a:extLst>
          </p:cNvPr>
          <p:cNvSpPr txBox="1">
            <a:spLocks/>
          </p:cNvSpPr>
          <p:nvPr/>
        </p:nvSpPr>
        <p:spPr>
          <a:xfrm>
            <a:off x="461962" y="3154896"/>
            <a:ext cx="8192257" cy="5334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>
                <a:latin typeface="Twinkl" pitchFamily="50" charset="0"/>
              </a:rPr>
              <a:t>What sort of question might Summarising Sheba ask?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DE8B5852-4BB5-407D-B3F4-B6BD9CCCC859}"/>
              </a:ext>
            </a:extLst>
          </p:cNvPr>
          <p:cNvSpPr txBox="1">
            <a:spLocks/>
          </p:cNvSpPr>
          <p:nvPr/>
        </p:nvSpPr>
        <p:spPr>
          <a:xfrm>
            <a:off x="461962" y="3860648"/>
            <a:ext cx="8192257" cy="5334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>
                <a:latin typeface="Twinkl" pitchFamily="50" charset="0"/>
              </a:rPr>
              <a:t>What do you think Summarising Sheba would </a:t>
            </a:r>
            <a:br>
              <a:rPr lang="en-GB" sz="2000" dirty="0">
                <a:latin typeface="Twinkl" pitchFamily="50" charset="0"/>
              </a:rPr>
            </a:br>
            <a:r>
              <a:rPr lang="en-GB" sz="2000" dirty="0">
                <a:latin typeface="Twinkl" pitchFamily="50" charset="0"/>
              </a:rPr>
              <a:t>give as her top tip?</a:t>
            </a:r>
          </a:p>
        </p:txBody>
      </p:sp>
      <p:sp>
        <p:nvSpPr>
          <p:cNvPr id="6" name="Oval 5"/>
          <p:cNvSpPr/>
          <p:nvPr/>
        </p:nvSpPr>
        <p:spPr>
          <a:xfrm>
            <a:off x="720985" y="4201010"/>
            <a:ext cx="1833761" cy="193398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554" y="4222150"/>
            <a:ext cx="1716263" cy="2072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238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349</TotalTime>
  <Words>598</Words>
  <Application>Microsoft Office PowerPoint</Application>
  <PresentationFormat>On-screen Show (4:3)</PresentationFormat>
  <Paragraphs>59</Paragraphs>
  <Slides>14</Slides>
  <Notes>0</Notes>
  <HiddenSlides>5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Sassoon Infant Rg</vt:lpstr>
      <vt:lpstr>Twinkl</vt:lpstr>
      <vt:lpstr>Calibri</vt:lpstr>
      <vt:lpstr>Tahoma</vt:lpstr>
      <vt:lpstr>Twinkl SemiBold</vt:lpstr>
      <vt:lpstr>Arial</vt:lpstr>
      <vt:lpstr>Office Theme</vt:lpstr>
      <vt:lpstr>PowerPoint Presentation</vt:lpstr>
      <vt:lpstr>What Does Summarising Sheba Do?</vt:lpstr>
      <vt:lpstr>When Have We Seen Summarising Sheba?</vt:lpstr>
      <vt:lpstr>The ‘Number It’ Questions</vt:lpstr>
      <vt:lpstr>The ‘New Title’ Questions</vt:lpstr>
      <vt:lpstr>The ‘Sum up the Message’ Questions</vt:lpstr>
      <vt:lpstr>The ‘True or False’ Questions</vt:lpstr>
      <vt:lpstr>What Might Summarising Sheba Ask?</vt:lpstr>
      <vt:lpstr>Let’s Explore Summarising Sheba Questions Together</vt:lpstr>
      <vt:lpstr>Let’s Explore Summarising Sheba Questions Together</vt:lpstr>
      <vt:lpstr>Let’s Explore Summarising Sheba Questions Together</vt:lpstr>
      <vt:lpstr>PowerPoint Presentation</vt:lpstr>
      <vt:lpstr>Summing Up Summarising Sheba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 Twinkl</dc:creator>
  <cp:lastModifiedBy>Marcus Hood</cp:lastModifiedBy>
  <cp:revision>28</cp:revision>
  <dcterms:created xsi:type="dcterms:W3CDTF">2018-04-02T16:07:52Z</dcterms:created>
  <dcterms:modified xsi:type="dcterms:W3CDTF">2018-12-12T10:36:55Z</dcterms:modified>
</cp:coreProperties>
</file>